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6"/>
  </p:notes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77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4" r:id="rId25"/>
    <p:sldId id="273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69" d="100"/>
          <a:sy n="69" d="100"/>
        </p:scale>
        <p:origin x="13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2019/10/27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文字列処理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2019/10/29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120B7B-E70E-C84E-B507-D8F893988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BF0FEF-CF1B-FA42-9F94-DDCD5D2B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D0B56B-6B07-8A41-A08A-92950067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848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18B315-D59F-C04D-BEF5-87A46D2D31E5}"/>
              </a:ext>
            </a:extLst>
          </p:cNvPr>
          <p:cNvSpPr/>
          <p:nvPr/>
        </p:nvSpPr>
        <p:spPr>
          <a:xfrm>
            <a:off x="179512" y="119675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  <a:p>
            <a:r>
              <a:rPr lang="en" altLang="ja-JP">
                <a:latin typeface="Courier New" panose="02070309020205020404" pitchFamily="49" charset="0"/>
              </a:rPr>
              <a:t>c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A18A25-1DB5-4149-AFCF-B46B86FD10F4}"/>
              </a:ext>
            </a:extLst>
          </p:cNvPr>
          <p:cNvSpPr txBox="1"/>
          <p:nvPr/>
        </p:nvSpPr>
        <p:spPr>
          <a:xfrm>
            <a:off x="1979712" y="580526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寸評：小さな三角形の塊になるが、色がつくと美しい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5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017E2E-4593-3546-B9A4-A7E3B60E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C3D0CC-034C-FA40-8CF4-EC06469E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3A62580-094A-7748-BB50-E34A02A8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0BE30E-E092-8C4B-AA10-4BBECECA6ACA}"/>
              </a:ext>
            </a:extLst>
          </p:cNvPr>
          <p:cNvSpPr/>
          <p:nvPr/>
        </p:nvSpPr>
        <p:spPr>
          <a:xfrm>
            <a:off x="395536" y="1196752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>
                <a:latin typeface="Courier New" panose="02070309020205020404" pitchFamily="49" charset="0"/>
              </a:rPr>
              <a:t>b=[(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6C0C22-C55B-2246-ADA1-B1804D4BF8F3}"/>
              </a:ext>
            </a:extLst>
          </p:cNvPr>
          <p:cNvSpPr txBox="1"/>
          <p:nvPr/>
        </p:nvSpPr>
        <p:spPr>
          <a:xfrm>
            <a:off x="1907704" y="566124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</a:t>
            </a:r>
            <a:r>
              <a:rPr lang="en-US" altLang="ja-JP" dirty="0"/>
              <a:t> </a:t>
            </a:r>
            <a:r>
              <a:rPr lang="ja-JP" altLang="en-US" dirty="0"/>
              <a:t>単純な形ながら、完成形が想像できなかった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2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正規表現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B56843-F36C-5844-AD9B-65C3409D2CE6}"/>
              </a:ext>
            </a:extLst>
          </p:cNvPr>
          <p:cNvSpPr txBox="1"/>
          <p:nvPr/>
        </p:nvSpPr>
        <p:spPr>
          <a:xfrm>
            <a:off x="1186736" y="1457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文字とはなにか？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41490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形態素</a:t>
            </a:r>
            <a:r>
              <a:rPr lang="ja-JP" altLang="en-US" sz="2800" dirty="0"/>
              <a:t>解析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D5B6CFD-7A31-AF4B-A03D-04DCF720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文字とはなにか？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376E2F-44D8-3B4F-870B-A0BA474C2934}"/>
              </a:ext>
            </a:extLst>
          </p:cNvPr>
          <p:cNvSpPr/>
          <p:nvPr/>
        </p:nvSpPr>
        <p:spPr>
          <a:xfrm>
            <a:off x="987480" y="4081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FE8678-2149-F440-AEE5-E29494C1FC2D}"/>
              </a:ext>
            </a:extLst>
          </p:cNvPr>
          <p:cNvSpPr/>
          <p:nvPr/>
        </p:nvSpPr>
        <p:spPr>
          <a:xfrm>
            <a:off x="987480" y="4441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5C107C-1070-E542-9A85-19786156D218}"/>
              </a:ext>
            </a:extLst>
          </p:cNvPr>
          <p:cNvSpPr/>
          <p:nvPr/>
        </p:nvSpPr>
        <p:spPr>
          <a:xfrm>
            <a:off x="987480" y="2640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E3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EC6251-366D-9549-B53F-7E78A4A7D61C}"/>
              </a:ext>
            </a:extLst>
          </p:cNvPr>
          <p:cNvSpPr/>
          <p:nvPr/>
        </p:nvSpPr>
        <p:spPr>
          <a:xfrm>
            <a:off x="987480" y="3000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D0BAF4-E017-7749-BD8A-AEC3DAB23107}"/>
              </a:ext>
            </a:extLst>
          </p:cNvPr>
          <p:cNvSpPr/>
          <p:nvPr/>
        </p:nvSpPr>
        <p:spPr>
          <a:xfrm>
            <a:off x="987480" y="3360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308E65-CAB3-F24B-818B-B3637B9F9E28}"/>
              </a:ext>
            </a:extLst>
          </p:cNvPr>
          <p:cNvSpPr/>
          <p:nvPr/>
        </p:nvSpPr>
        <p:spPr>
          <a:xfrm>
            <a:off x="987480" y="3720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B7311F-1878-9E4F-A824-DFCAD73A341C}"/>
              </a:ext>
            </a:extLst>
          </p:cNvPr>
          <p:cNvSpPr txBox="1"/>
          <p:nvPr/>
        </p:nvSpPr>
        <p:spPr>
          <a:xfrm>
            <a:off x="297488" y="17193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メモリ上のデータ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5B28674-E02F-CF47-9FC5-6E5E1874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20" y="2495550"/>
            <a:ext cx="2540000" cy="18669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1D9696-CEB1-A04D-AD76-3AE71F6E2656}"/>
              </a:ext>
            </a:extLst>
          </p:cNvPr>
          <p:cNvSpPr txBox="1"/>
          <p:nvPr/>
        </p:nvSpPr>
        <p:spPr>
          <a:xfrm>
            <a:off x="6421120" y="2915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/>
              <a:t>あ</a:t>
            </a:r>
            <a:endParaRPr kumimoji="1" lang="ja-JP" altLang="en-US" sz="4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6E6D91-37EC-BC4E-A79B-FE5150BBF4A0}"/>
              </a:ext>
            </a:extLst>
          </p:cNvPr>
          <p:cNvSpPr txBox="1"/>
          <p:nvPr/>
        </p:nvSpPr>
        <p:spPr>
          <a:xfrm>
            <a:off x="4544368" y="172951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ディスプレイに文字を表示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6D77DAE0-1230-1E42-B6F4-CDA76A5552DE}"/>
              </a:ext>
            </a:extLst>
          </p:cNvPr>
          <p:cNvSpPr/>
          <p:nvPr/>
        </p:nvSpPr>
        <p:spPr>
          <a:xfrm>
            <a:off x="3576320" y="3048000"/>
            <a:ext cx="975360" cy="7721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406C6E-6D5B-374C-A86E-36A74501A229}"/>
              </a:ext>
            </a:extLst>
          </p:cNvPr>
          <p:cNvSpPr txBox="1"/>
          <p:nvPr/>
        </p:nvSpPr>
        <p:spPr>
          <a:xfrm>
            <a:off x="1879600" y="52628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この間に何が行われている？</a:t>
            </a:r>
          </a:p>
        </p:txBody>
      </p:sp>
    </p:spTree>
    <p:extLst>
      <p:ext uri="{BB962C8B-B14F-4D97-AF65-F5344CB8AC3E}">
        <p14:creationId xmlns:p14="http://schemas.microsoft.com/office/powerpoint/2010/main" val="287308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C45DD9-68C3-E744-8F3E-013B80891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文字とはなにか？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53E6BCC-9762-F642-B3F6-5836F8D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133600"/>
            <a:ext cx="1664541" cy="200279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FF83E9C-076A-1E4F-B75C-9A88AEDF1868}"/>
              </a:ext>
            </a:extLst>
          </p:cNvPr>
          <p:cNvGrpSpPr/>
          <p:nvPr/>
        </p:nvGrpSpPr>
        <p:grpSpPr>
          <a:xfrm>
            <a:off x="518161" y="2392680"/>
            <a:ext cx="701040" cy="817880"/>
            <a:chOff x="3556000" y="2143760"/>
            <a:chExt cx="1280160" cy="1493520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49185921-228A-7F46-B5E3-93F2B5C82C42}"/>
                </a:ext>
              </a:extLst>
            </p:cNvPr>
            <p:cNvSpPr/>
            <p:nvPr/>
          </p:nvSpPr>
          <p:spPr>
            <a:xfrm>
              <a:off x="3556000" y="2428232"/>
              <a:ext cx="1148080" cy="53390"/>
            </a:xfrm>
            <a:custGeom>
              <a:avLst/>
              <a:gdLst>
                <a:gd name="connsiteX0" fmla="*/ 0 w 1148080"/>
                <a:gd name="connsiteY0" fmla="*/ 30488 h 53390"/>
                <a:gd name="connsiteX1" fmla="*/ 71120 w 1148080"/>
                <a:gd name="connsiteY1" fmla="*/ 50808 h 53390"/>
                <a:gd name="connsiteX2" fmla="*/ 518160 w 1148080"/>
                <a:gd name="connsiteY2" fmla="*/ 30488 h 53390"/>
                <a:gd name="connsiteX3" fmla="*/ 924560 w 1148080"/>
                <a:gd name="connsiteY3" fmla="*/ 20328 h 53390"/>
                <a:gd name="connsiteX4" fmla="*/ 1148080 w 1148080"/>
                <a:gd name="connsiteY4" fmla="*/ 8 h 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80" h="53390">
                  <a:moveTo>
                    <a:pt x="0" y="30488"/>
                  </a:moveTo>
                  <a:cubicBezTo>
                    <a:pt x="23707" y="37261"/>
                    <a:pt x="46473" y="50159"/>
                    <a:pt x="71120" y="50808"/>
                  </a:cubicBezTo>
                  <a:cubicBezTo>
                    <a:pt x="446482" y="60686"/>
                    <a:pt x="274509" y="39682"/>
                    <a:pt x="518160" y="30488"/>
                  </a:cubicBezTo>
                  <a:cubicBezTo>
                    <a:pt x="653573" y="25378"/>
                    <a:pt x="789093" y="23715"/>
                    <a:pt x="924560" y="20328"/>
                  </a:cubicBezTo>
                  <a:cubicBezTo>
                    <a:pt x="1127704" y="-1056"/>
                    <a:pt x="1052898" y="8"/>
                    <a:pt x="1148080" y="8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01D17D6B-BBEA-E64B-ACCC-9900D5970374}"/>
                </a:ext>
              </a:extLst>
            </p:cNvPr>
            <p:cNvSpPr/>
            <p:nvPr/>
          </p:nvSpPr>
          <p:spPr>
            <a:xfrm>
              <a:off x="3971963" y="2143760"/>
              <a:ext cx="376517" cy="1351280"/>
            </a:xfrm>
            <a:custGeom>
              <a:avLst/>
              <a:gdLst>
                <a:gd name="connsiteX0" fmla="*/ 10757 w 376517"/>
                <a:gd name="connsiteY0" fmla="*/ 0 h 1351280"/>
                <a:gd name="connsiteX1" fmla="*/ 10757 w 376517"/>
                <a:gd name="connsiteY1" fmla="*/ 213360 h 1351280"/>
                <a:gd name="connsiteX2" fmla="*/ 41237 w 376517"/>
                <a:gd name="connsiteY2" fmla="*/ 528320 h 1351280"/>
                <a:gd name="connsiteX3" fmla="*/ 51397 w 376517"/>
                <a:gd name="connsiteY3" fmla="*/ 579120 h 1351280"/>
                <a:gd name="connsiteX4" fmla="*/ 71717 w 376517"/>
                <a:gd name="connsiteY4" fmla="*/ 640080 h 1351280"/>
                <a:gd name="connsiteX5" fmla="*/ 92037 w 376517"/>
                <a:gd name="connsiteY5" fmla="*/ 782320 h 1351280"/>
                <a:gd name="connsiteX6" fmla="*/ 122517 w 376517"/>
                <a:gd name="connsiteY6" fmla="*/ 894080 h 1351280"/>
                <a:gd name="connsiteX7" fmla="*/ 142837 w 376517"/>
                <a:gd name="connsiteY7" fmla="*/ 985520 h 1351280"/>
                <a:gd name="connsiteX8" fmla="*/ 193637 w 376517"/>
                <a:gd name="connsiteY8" fmla="*/ 1046480 h 1351280"/>
                <a:gd name="connsiteX9" fmla="*/ 234277 w 376517"/>
                <a:gd name="connsiteY9" fmla="*/ 1107440 h 1351280"/>
                <a:gd name="connsiteX10" fmla="*/ 264757 w 376517"/>
                <a:gd name="connsiteY10" fmla="*/ 1168400 h 1351280"/>
                <a:gd name="connsiteX11" fmla="*/ 285077 w 376517"/>
                <a:gd name="connsiteY11" fmla="*/ 1209040 h 1351280"/>
                <a:gd name="connsiteX12" fmla="*/ 305397 w 376517"/>
                <a:gd name="connsiteY12" fmla="*/ 1239520 h 1351280"/>
                <a:gd name="connsiteX13" fmla="*/ 315557 w 376517"/>
                <a:gd name="connsiteY13" fmla="*/ 1270000 h 1351280"/>
                <a:gd name="connsiteX14" fmla="*/ 376517 w 376517"/>
                <a:gd name="connsiteY14" fmla="*/ 135128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517" h="1351280">
                  <a:moveTo>
                    <a:pt x="10757" y="0"/>
                  </a:moveTo>
                  <a:cubicBezTo>
                    <a:pt x="-6524" y="120966"/>
                    <a:pt x="-318" y="41696"/>
                    <a:pt x="10757" y="213360"/>
                  </a:cubicBezTo>
                  <a:cubicBezTo>
                    <a:pt x="19051" y="341921"/>
                    <a:pt x="16646" y="405364"/>
                    <a:pt x="41237" y="528320"/>
                  </a:cubicBezTo>
                  <a:cubicBezTo>
                    <a:pt x="44624" y="545253"/>
                    <a:pt x="46853" y="562460"/>
                    <a:pt x="51397" y="579120"/>
                  </a:cubicBezTo>
                  <a:cubicBezTo>
                    <a:pt x="57033" y="599784"/>
                    <a:pt x="64944" y="619760"/>
                    <a:pt x="71717" y="640080"/>
                  </a:cubicBezTo>
                  <a:cubicBezTo>
                    <a:pt x="78039" y="696979"/>
                    <a:pt x="79097" y="730562"/>
                    <a:pt x="92037" y="782320"/>
                  </a:cubicBezTo>
                  <a:cubicBezTo>
                    <a:pt x="111851" y="861578"/>
                    <a:pt x="108836" y="832516"/>
                    <a:pt x="122517" y="894080"/>
                  </a:cubicBezTo>
                  <a:cubicBezTo>
                    <a:pt x="124743" y="904095"/>
                    <a:pt x="137119" y="972178"/>
                    <a:pt x="142837" y="985520"/>
                  </a:cubicBezTo>
                  <a:cubicBezTo>
                    <a:pt x="157689" y="1020175"/>
                    <a:pt x="170335" y="1016520"/>
                    <a:pt x="193637" y="1046480"/>
                  </a:cubicBezTo>
                  <a:cubicBezTo>
                    <a:pt x="208630" y="1065757"/>
                    <a:pt x="226554" y="1084272"/>
                    <a:pt x="234277" y="1107440"/>
                  </a:cubicBezTo>
                  <a:cubicBezTo>
                    <a:pt x="252905" y="1163323"/>
                    <a:pt x="233244" y="1113253"/>
                    <a:pt x="264757" y="1168400"/>
                  </a:cubicBezTo>
                  <a:cubicBezTo>
                    <a:pt x="272271" y="1181550"/>
                    <a:pt x="277563" y="1195890"/>
                    <a:pt x="285077" y="1209040"/>
                  </a:cubicBezTo>
                  <a:cubicBezTo>
                    <a:pt x="291135" y="1219642"/>
                    <a:pt x="299936" y="1228598"/>
                    <a:pt x="305397" y="1239520"/>
                  </a:cubicBezTo>
                  <a:cubicBezTo>
                    <a:pt x="310186" y="1249099"/>
                    <a:pt x="310356" y="1260638"/>
                    <a:pt x="315557" y="1270000"/>
                  </a:cubicBezTo>
                  <a:cubicBezTo>
                    <a:pt x="344278" y="1321698"/>
                    <a:pt x="345687" y="1320450"/>
                    <a:pt x="376517" y="135128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10EBE55-95AF-E442-9E5F-F10A714EFC97}"/>
                </a:ext>
              </a:extLst>
            </p:cNvPr>
            <p:cNvSpPr/>
            <p:nvPr/>
          </p:nvSpPr>
          <p:spPr>
            <a:xfrm>
              <a:off x="3637280" y="2753360"/>
              <a:ext cx="1198880" cy="883920"/>
            </a:xfrm>
            <a:custGeom>
              <a:avLst/>
              <a:gdLst>
                <a:gd name="connsiteX0" fmla="*/ 1117600 w 1198880"/>
                <a:gd name="connsiteY0" fmla="*/ 0 h 883920"/>
                <a:gd name="connsiteX1" fmla="*/ 1046480 w 1198880"/>
                <a:gd name="connsiteY1" fmla="*/ 132080 h 883920"/>
                <a:gd name="connsiteX2" fmla="*/ 1016000 w 1198880"/>
                <a:gd name="connsiteY2" fmla="*/ 172720 h 883920"/>
                <a:gd name="connsiteX3" fmla="*/ 985520 w 1198880"/>
                <a:gd name="connsiteY3" fmla="*/ 203200 h 883920"/>
                <a:gd name="connsiteX4" fmla="*/ 914400 w 1198880"/>
                <a:gd name="connsiteY4" fmla="*/ 304800 h 883920"/>
                <a:gd name="connsiteX5" fmla="*/ 822960 w 1198880"/>
                <a:gd name="connsiteY5" fmla="*/ 386080 h 883920"/>
                <a:gd name="connsiteX6" fmla="*/ 802640 w 1198880"/>
                <a:gd name="connsiteY6" fmla="*/ 416560 h 883920"/>
                <a:gd name="connsiteX7" fmla="*/ 711200 w 1198880"/>
                <a:gd name="connsiteY7" fmla="*/ 487680 h 883920"/>
                <a:gd name="connsiteX8" fmla="*/ 650240 w 1198880"/>
                <a:gd name="connsiteY8" fmla="*/ 538480 h 883920"/>
                <a:gd name="connsiteX9" fmla="*/ 568960 w 1198880"/>
                <a:gd name="connsiteY9" fmla="*/ 599440 h 883920"/>
                <a:gd name="connsiteX10" fmla="*/ 467360 w 1198880"/>
                <a:gd name="connsiteY10" fmla="*/ 650240 h 883920"/>
                <a:gd name="connsiteX11" fmla="*/ 436880 w 1198880"/>
                <a:gd name="connsiteY11" fmla="*/ 670560 h 883920"/>
                <a:gd name="connsiteX12" fmla="*/ 396240 w 1198880"/>
                <a:gd name="connsiteY12" fmla="*/ 680720 h 883920"/>
                <a:gd name="connsiteX13" fmla="*/ 254000 w 1198880"/>
                <a:gd name="connsiteY13" fmla="*/ 701040 h 883920"/>
                <a:gd name="connsiteX14" fmla="*/ 121920 w 1198880"/>
                <a:gd name="connsiteY14" fmla="*/ 690880 h 883920"/>
                <a:gd name="connsiteX15" fmla="*/ 81280 w 1198880"/>
                <a:gd name="connsiteY15" fmla="*/ 640080 h 883920"/>
                <a:gd name="connsiteX16" fmla="*/ 30480 w 1198880"/>
                <a:gd name="connsiteY16" fmla="*/ 568960 h 883920"/>
                <a:gd name="connsiteX17" fmla="*/ 0 w 1198880"/>
                <a:gd name="connsiteY17" fmla="*/ 467360 h 883920"/>
                <a:gd name="connsiteX18" fmla="*/ 20320 w 1198880"/>
                <a:gd name="connsiteY18" fmla="*/ 325120 h 883920"/>
                <a:gd name="connsiteX19" fmla="*/ 40640 w 1198880"/>
                <a:gd name="connsiteY19" fmla="*/ 294640 h 883920"/>
                <a:gd name="connsiteX20" fmla="*/ 101600 w 1198880"/>
                <a:gd name="connsiteY20" fmla="*/ 254000 h 883920"/>
                <a:gd name="connsiteX21" fmla="*/ 233680 w 1198880"/>
                <a:gd name="connsiteY21" fmla="*/ 223520 h 883920"/>
                <a:gd name="connsiteX22" fmla="*/ 314960 w 1198880"/>
                <a:gd name="connsiteY22" fmla="*/ 213360 h 883920"/>
                <a:gd name="connsiteX23" fmla="*/ 365760 w 1198880"/>
                <a:gd name="connsiteY23" fmla="*/ 203200 h 883920"/>
                <a:gd name="connsiteX24" fmla="*/ 396240 w 1198880"/>
                <a:gd name="connsiteY24" fmla="*/ 193040 h 883920"/>
                <a:gd name="connsiteX25" fmla="*/ 528320 w 1198880"/>
                <a:gd name="connsiteY25" fmla="*/ 172720 h 883920"/>
                <a:gd name="connsiteX26" fmla="*/ 558800 w 1198880"/>
                <a:gd name="connsiteY26" fmla="*/ 162560 h 883920"/>
                <a:gd name="connsiteX27" fmla="*/ 660400 w 1198880"/>
                <a:gd name="connsiteY27" fmla="*/ 152400 h 883920"/>
                <a:gd name="connsiteX28" fmla="*/ 843280 w 1198880"/>
                <a:gd name="connsiteY28" fmla="*/ 162560 h 883920"/>
                <a:gd name="connsiteX29" fmla="*/ 944880 w 1198880"/>
                <a:gd name="connsiteY29" fmla="*/ 203200 h 883920"/>
                <a:gd name="connsiteX30" fmla="*/ 1046480 w 1198880"/>
                <a:gd name="connsiteY30" fmla="*/ 274320 h 883920"/>
                <a:gd name="connsiteX31" fmla="*/ 1107440 w 1198880"/>
                <a:gd name="connsiteY31" fmla="*/ 314960 h 883920"/>
                <a:gd name="connsiteX32" fmla="*/ 1168400 w 1198880"/>
                <a:gd name="connsiteY32" fmla="*/ 426720 h 883920"/>
                <a:gd name="connsiteX33" fmla="*/ 1178560 w 1198880"/>
                <a:gd name="connsiteY33" fmla="*/ 467360 h 883920"/>
                <a:gd name="connsiteX34" fmla="*/ 1198880 w 1198880"/>
                <a:gd name="connsiteY34" fmla="*/ 528320 h 883920"/>
                <a:gd name="connsiteX35" fmla="*/ 1188720 w 1198880"/>
                <a:gd name="connsiteY35" fmla="*/ 670560 h 883920"/>
                <a:gd name="connsiteX36" fmla="*/ 1158240 w 1198880"/>
                <a:gd name="connsiteY36" fmla="*/ 772160 h 883920"/>
                <a:gd name="connsiteX37" fmla="*/ 1148080 w 1198880"/>
                <a:gd name="connsiteY37" fmla="*/ 812800 h 883920"/>
                <a:gd name="connsiteX38" fmla="*/ 1127760 w 1198880"/>
                <a:gd name="connsiteY38" fmla="*/ 843280 h 883920"/>
                <a:gd name="connsiteX39" fmla="*/ 1107440 w 1198880"/>
                <a:gd name="connsiteY39" fmla="*/ 88392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98880" h="883920">
                  <a:moveTo>
                    <a:pt x="1117600" y="0"/>
                  </a:moveTo>
                  <a:cubicBezTo>
                    <a:pt x="1091682" y="51836"/>
                    <a:pt x="1077190" y="86015"/>
                    <a:pt x="1046480" y="132080"/>
                  </a:cubicBezTo>
                  <a:cubicBezTo>
                    <a:pt x="1037087" y="146169"/>
                    <a:pt x="1027020" y="159863"/>
                    <a:pt x="1016000" y="172720"/>
                  </a:cubicBezTo>
                  <a:cubicBezTo>
                    <a:pt x="1006649" y="183629"/>
                    <a:pt x="993871" y="191508"/>
                    <a:pt x="985520" y="203200"/>
                  </a:cubicBezTo>
                  <a:cubicBezTo>
                    <a:pt x="897258" y="326767"/>
                    <a:pt x="1072893" y="128697"/>
                    <a:pt x="914400" y="304800"/>
                  </a:cubicBezTo>
                  <a:cubicBezTo>
                    <a:pt x="809828" y="420991"/>
                    <a:pt x="943729" y="265311"/>
                    <a:pt x="822960" y="386080"/>
                  </a:cubicBezTo>
                  <a:cubicBezTo>
                    <a:pt x="814326" y="394714"/>
                    <a:pt x="811675" y="408346"/>
                    <a:pt x="802640" y="416560"/>
                  </a:cubicBezTo>
                  <a:cubicBezTo>
                    <a:pt x="774068" y="442535"/>
                    <a:pt x="738504" y="460376"/>
                    <a:pt x="711200" y="487680"/>
                  </a:cubicBezTo>
                  <a:cubicBezTo>
                    <a:pt x="660989" y="537891"/>
                    <a:pt x="702105" y="500760"/>
                    <a:pt x="650240" y="538480"/>
                  </a:cubicBezTo>
                  <a:cubicBezTo>
                    <a:pt x="622851" y="558399"/>
                    <a:pt x="599251" y="584294"/>
                    <a:pt x="568960" y="599440"/>
                  </a:cubicBezTo>
                  <a:cubicBezTo>
                    <a:pt x="535093" y="616373"/>
                    <a:pt x="498865" y="629237"/>
                    <a:pt x="467360" y="650240"/>
                  </a:cubicBezTo>
                  <a:cubicBezTo>
                    <a:pt x="457200" y="657013"/>
                    <a:pt x="448103" y="665750"/>
                    <a:pt x="436880" y="670560"/>
                  </a:cubicBezTo>
                  <a:cubicBezTo>
                    <a:pt x="424045" y="676061"/>
                    <a:pt x="409666" y="676884"/>
                    <a:pt x="396240" y="680720"/>
                  </a:cubicBezTo>
                  <a:cubicBezTo>
                    <a:pt x="314147" y="704175"/>
                    <a:pt x="432749" y="684790"/>
                    <a:pt x="254000" y="701040"/>
                  </a:cubicBezTo>
                  <a:cubicBezTo>
                    <a:pt x="209973" y="697653"/>
                    <a:pt x="165320" y="699018"/>
                    <a:pt x="121920" y="690880"/>
                  </a:cubicBezTo>
                  <a:cubicBezTo>
                    <a:pt x="81819" y="683361"/>
                    <a:pt x="95924" y="665707"/>
                    <a:pt x="81280" y="640080"/>
                  </a:cubicBezTo>
                  <a:cubicBezTo>
                    <a:pt x="73775" y="626946"/>
                    <a:pt x="38342" y="586650"/>
                    <a:pt x="30480" y="568960"/>
                  </a:cubicBezTo>
                  <a:cubicBezTo>
                    <a:pt x="16345" y="537157"/>
                    <a:pt x="8444" y="501136"/>
                    <a:pt x="0" y="467360"/>
                  </a:cubicBezTo>
                  <a:cubicBezTo>
                    <a:pt x="2596" y="438807"/>
                    <a:pt x="774" y="364212"/>
                    <a:pt x="20320" y="325120"/>
                  </a:cubicBezTo>
                  <a:cubicBezTo>
                    <a:pt x="25781" y="314198"/>
                    <a:pt x="31450" y="302681"/>
                    <a:pt x="40640" y="294640"/>
                  </a:cubicBezTo>
                  <a:cubicBezTo>
                    <a:pt x="59019" y="278558"/>
                    <a:pt x="78432" y="261723"/>
                    <a:pt x="101600" y="254000"/>
                  </a:cubicBezTo>
                  <a:cubicBezTo>
                    <a:pt x="152331" y="237090"/>
                    <a:pt x="161935" y="232488"/>
                    <a:pt x="233680" y="223520"/>
                  </a:cubicBezTo>
                  <a:cubicBezTo>
                    <a:pt x="260773" y="220133"/>
                    <a:pt x="287973" y="217512"/>
                    <a:pt x="314960" y="213360"/>
                  </a:cubicBezTo>
                  <a:cubicBezTo>
                    <a:pt x="332028" y="210734"/>
                    <a:pt x="349007" y="207388"/>
                    <a:pt x="365760" y="203200"/>
                  </a:cubicBezTo>
                  <a:cubicBezTo>
                    <a:pt x="376150" y="200603"/>
                    <a:pt x="385738" y="195140"/>
                    <a:pt x="396240" y="193040"/>
                  </a:cubicBezTo>
                  <a:cubicBezTo>
                    <a:pt x="477263" y="176835"/>
                    <a:pt x="452763" y="189511"/>
                    <a:pt x="528320" y="172720"/>
                  </a:cubicBezTo>
                  <a:cubicBezTo>
                    <a:pt x="538775" y="170397"/>
                    <a:pt x="548215" y="164188"/>
                    <a:pt x="558800" y="162560"/>
                  </a:cubicBezTo>
                  <a:cubicBezTo>
                    <a:pt x="592440" y="157385"/>
                    <a:pt x="626533" y="155787"/>
                    <a:pt x="660400" y="152400"/>
                  </a:cubicBezTo>
                  <a:cubicBezTo>
                    <a:pt x="721360" y="155787"/>
                    <a:pt x="782697" y="154987"/>
                    <a:pt x="843280" y="162560"/>
                  </a:cubicBezTo>
                  <a:cubicBezTo>
                    <a:pt x="871247" y="166056"/>
                    <a:pt x="918571" y="188584"/>
                    <a:pt x="944880" y="203200"/>
                  </a:cubicBezTo>
                  <a:cubicBezTo>
                    <a:pt x="1021854" y="245963"/>
                    <a:pt x="971937" y="220107"/>
                    <a:pt x="1046480" y="274320"/>
                  </a:cubicBezTo>
                  <a:cubicBezTo>
                    <a:pt x="1066231" y="288684"/>
                    <a:pt x="1107440" y="314960"/>
                    <a:pt x="1107440" y="314960"/>
                  </a:cubicBezTo>
                  <a:cubicBezTo>
                    <a:pt x="1153541" y="407162"/>
                    <a:pt x="1131277" y="371036"/>
                    <a:pt x="1168400" y="426720"/>
                  </a:cubicBezTo>
                  <a:cubicBezTo>
                    <a:pt x="1171787" y="440267"/>
                    <a:pt x="1174548" y="453985"/>
                    <a:pt x="1178560" y="467360"/>
                  </a:cubicBezTo>
                  <a:cubicBezTo>
                    <a:pt x="1184715" y="487876"/>
                    <a:pt x="1198880" y="528320"/>
                    <a:pt x="1198880" y="528320"/>
                  </a:cubicBezTo>
                  <a:cubicBezTo>
                    <a:pt x="1195493" y="575733"/>
                    <a:pt x="1193969" y="623317"/>
                    <a:pt x="1188720" y="670560"/>
                  </a:cubicBezTo>
                  <a:cubicBezTo>
                    <a:pt x="1185495" y="699586"/>
                    <a:pt x="1164369" y="747642"/>
                    <a:pt x="1158240" y="772160"/>
                  </a:cubicBezTo>
                  <a:cubicBezTo>
                    <a:pt x="1154853" y="785707"/>
                    <a:pt x="1153581" y="799965"/>
                    <a:pt x="1148080" y="812800"/>
                  </a:cubicBezTo>
                  <a:cubicBezTo>
                    <a:pt x="1143270" y="824023"/>
                    <a:pt x="1133221" y="832358"/>
                    <a:pt x="1127760" y="843280"/>
                  </a:cubicBezTo>
                  <a:cubicBezTo>
                    <a:pt x="1104411" y="889978"/>
                    <a:pt x="1130394" y="860966"/>
                    <a:pt x="1107440" y="88392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43CC69-6FE5-A448-A38A-D5DEDB003318}"/>
              </a:ext>
            </a:extLst>
          </p:cNvPr>
          <p:cNvSpPr txBox="1"/>
          <p:nvPr/>
        </p:nvSpPr>
        <p:spPr>
          <a:xfrm>
            <a:off x="152400" y="4257040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ある文字の持つ</a:t>
            </a:r>
            <a:endParaRPr lang="en-US" altLang="ja-JP" sz="1600" dirty="0"/>
          </a:p>
          <a:p>
            <a:r>
              <a:rPr kumimoji="1" lang="ja-JP" altLang="en-US" sz="1600" dirty="0"/>
              <a:t>共通的な特徴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イデア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B23AEF-B776-0A4F-95E1-66479DF60A1E}"/>
              </a:ext>
            </a:extLst>
          </p:cNvPr>
          <p:cNvSpPr txBox="1"/>
          <p:nvPr/>
        </p:nvSpPr>
        <p:spPr>
          <a:xfrm>
            <a:off x="2387600" y="1270000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文字コード</a:t>
            </a:r>
            <a:endParaRPr lang="en-US" altLang="ja-JP" sz="2000" dirty="0"/>
          </a:p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コードポイント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2730DD-754A-7348-92A3-54908D9A0FD8}"/>
              </a:ext>
            </a:extLst>
          </p:cNvPr>
          <p:cNvSpPr txBox="1"/>
          <p:nvPr/>
        </p:nvSpPr>
        <p:spPr>
          <a:xfrm>
            <a:off x="2458720" y="2661920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U+3042</a:t>
            </a:r>
            <a:endParaRPr kumimoji="1"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0CF6E9-7591-C848-AF13-29F39EF174ED}"/>
              </a:ext>
            </a:extLst>
          </p:cNvPr>
          <p:cNvSpPr txBox="1"/>
          <p:nvPr/>
        </p:nvSpPr>
        <p:spPr>
          <a:xfrm>
            <a:off x="4815840" y="12700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符号化方法</a:t>
            </a:r>
            <a:endParaRPr kumimoji="1" lang="en-US" altLang="ja-JP" sz="2000" dirty="0"/>
          </a:p>
          <a:p>
            <a:r>
              <a:rPr lang="en-US" altLang="ja-JP" sz="2000" dirty="0"/>
              <a:t>(</a:t>
            </a:r>
            <a:r>
              <a:rPr lang="ja-JP" altLang="en-US" sz="2000" dirty="0"/>
              <a:t>例</a:t>
            </a:r>
            <a:r>
              <a:rPr lang="en-US" altLang="ja-JP" sz="2000" dirty="0"/>
              <a:t>: UTF-8)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05CDE7-C06D-BF4F-B960-6EC05410E0F9}"/>
              </a:ext>
            </a:extLst>
          </p:cNvPr>
          <p:cNvSpPr txBox="1"/>
          <p:nvPr/>
        </p:nvSpPr>
        <p:spPr>
          <a:xfrm>
            <a:off x="4937760" y="246888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11100011</a:t>
            </a:r>
          </a:p>
          <a:p>
            <a:r>
              <a:rPr lang="en-US" altLang="ja-JP" sz="2400" dirty="0"/>
              <a:t>10000001</a:t>
            </a:r>
          </a:p>
          <a:p>
            <a:r>
              <a:rPr kumimoji="1" lang="en-US" altLang="ja-JP" sz="2400" dirty="0"/>
              <a:t>10000010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EC2A05-46C2-8B48-9C2A-E5B423E61A14}"/>
              </a:ext>
            </a:extLst>
          </p:cNvPr>
          <p:cNvSpPr txBox="1"/>
          <p:nvPr/>
        </p:nvSpPr>
        <p:spPr>
          <a:xfrm>
            <a:off x="6878320" y="245872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atin typeface="MS Gothic" panose="020B0609070205080204" pitchFamily="49" charset="-128"/>
                <a:ea typeface="MS Gothic" panose="020B0609070205080204" pitchFamily="49" charset="-128"/>
              </a:rPr>
              <a:t>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0F4A2E-43F2-A24D-98C8-FCB0A0CF1F69}"/>
              </a:ext>
            </a:extLst>
          </p:cNvPr>
          <p:cNvSpPr txBox="1"/>
          <p:nvPr/>
        </p:nvSpPr>
        <p:spPr>
          <a:xfrm>
            <a:off x="7933412" y="237744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 dirty="0">
                <a:latin typeface="YuKyokasho Medium" panose="02000500000000000000" pitchFamily="2" charset="-128"/>
                <a:ea typeface="YuKyokasho Medium" panose="02000500000000000000" pitchFamily="2" charset="-128"/>
              </a:rPr>
              <a:t>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7AC89C-47AA-3C43-94E5-86349FBC0B91}"/>
              </a:ext>
            </a:extLst>
          </p:cNvPr>
          <p:cNvSpPr txBox="1"/>
          <p:nvPr/>
        </p:nvSpPr>
        <p:spPr>
          <a:xfrm>
            <a:off x="6965190" y="2428240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MS </a:t>
            </a:r>
            <a:r>
              <a:rPr kumimoji="1" lang="ja-JP" altLang="en-US" sz="1200" dirty="0"/>
              <a:t>ゴシック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A010AD-EA2A-B145-807B-E8AF780520DC}"/>
              </a:ext>
            </a:extLst>
          </p:cNvPr>
          <p:cNvSpPr txBox="1"/>
          <p:nvPr/>
        </p:nvSpPr>
        <p:spPr>
          <a:xfrm>
            <a:off x="589280" y="1270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字体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44791B-3AD8-504E-A4C7-59E5D53B5B1A}"/>
              </a:ext>
            </a:extLst>
          </p:cNvPr>
          <p:cNvSpPr txBox="1"/>
          <p:nvPr/>
        </p:nvSpPr>
        <p:spPr>
          <a:xfrm>
            <a:off x="247904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文字に振られた</a:t>
            </a:r>
            <a:endParaRPr lang="en-US" altLang="ja-JP" sz="1600" dirty="0"/>
          </a:p>
          <a:p>
            <a:r>
              <a:rPr kumimoji="1" lang="ja-JP" altLang="en-US" sz="1600" dirty="0"/>
              <a:t>識別番号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E65FF0-F8D9-F042-B807-D0B72DC82424}"/>
              </a:ext>
            </a:extLst>
          </p:cNvPr>
          <p:cNvSpPr txBox="1"/>
          <p:nvPr/>
        </p:nvSpPr>
        <p:spPr>
          <a:xfrm>
            <a:off x="4927600" y="42570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メモリ上での</a:t>
            </a:r>
            <a:endParaRPr lang="en-US" altLang="ja-JP" sz="1600" dirty="0"/>
          </a:p>
          <a:p>
            <a:r>
              <a:rPr kumimoji="1" lang="ja-JP" altLang="en-US" sz="1600" dirty="0"/>
              <a:t>表現方法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0A5BC7-54F2-6643-AABE-235D3CD079C5}"/>
              </a:ext>
            </a:extLst>
          </p:cNvPr>
          <p:cNvSpPr txBox="1"/>
          <p:nvPr/>
        </p:nvSpPr>
        <p:spPr>
          <a:xfrm>
            <a:off x="8028692" y="242824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遊教科書体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779660-5CB3-114A-84E9-95292AD3C799}"/>
              </a:ext>
            </a:extLst>
          </p:cNvPr>
          <p:cNvSpPr txBox="1"/>
          <p:nvPr/>
        </p:nvSpPr>
        <p:spPr>
          <a:xfrm>
            <a:off x="7193280" y="1270000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字形</a:t>
            </a:r>
            <a:endParaRPr lang="en-US" altLang="ja-JP" sz="2000" dirty="0"/>
          </a:p>
          <a:p>
            <a:pPr algn="ctr"/>
            <a:r>
              <a:rPr kumimoji="1" lang="en-US" altLang="ja-JP" sz="2000" dirty="0"/>
              <a:t>(</a:t>
            </a:r>
            <a:r>
              <a:rPr kumimoji="1" lang="ja-JP" altLang="en-US" sz="2000" dirty="0"/>
              <a:t>フォント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D0C048-4A07-D643-9D91-9131C060F6BA}"/>
              </a:ext>
            </a:extLst>
          </p:cNvPr>
          <p:cNvSpPr txBox="1"/>
          <p:nvPr/>
        </p:nvSpPr>
        <p:spPr>
          <a:xfrm>
            <a:off x="732536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画面に表示する</a:t>
            </a:r>
            <a:endParaRPr lang="en-US" altLang="ja-JP" sz="1600" dirty="0"/>
          </a:p>
          <a:p>
            <a:r>
              <a:rPr kumimoji="1" lang="ja-JP" altLang="en-US" sz="1600" dirty="0"/>
              <a:t>「字の形」</a:t>
            </a: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00FE2A52-2682-3C48-91AA-229766B88ECC}"/>
              </a:ext>
            </a:extLst>
          </p:cNvPr>
          <p:cNvSpPr/>
          <p:nvPr/>
        </p:nvSpPr>
        <p:spPr>
          <a:xfrm>
            <a:off x="195072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EC2589B2-0185-404F-9F49-FBC457EF1169}"/>
              </a:ext>
            </a:extLst>
          </p:cNvPr>
          <p:cNvSpPr/>
          <p:nvPr/>
        </p:nvSpPr>
        <p:spPr>
          <a:xfrm>
            <a:off x="436880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E6ED8F9-962E-174A-A958-29AC77684A1A}"/>
              </a:ext>
            </a:extLst>
          </p:cNvPr>
          <p:cNvSpPr/>
          <p:nvPr/>
        </p:nvSpPr>
        <p:spPr>
          <a:xfrm>
            <a:off x="644144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579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04F7CA-C901-C24B-A385-BE2B24CD6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75ADA9-04FA-DA40-B361-0A21AA0536BC}"/>
              </a:ext>
            </a:extLst>
          </p:cNvPr>
          <p:cNvSpPr txBox="1"/>
          <p:nvPr/>
        </p:nvSpPr>
        <p:spPr>
          <a:xfrm>
            <a:off x="91440" y="1168400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文字コードとは、コンピュータで「文字」を表示するために割り当てた数字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8E8FB4B-C60C-FA48-8F5B-CE17E61158FA}"/>
              </a:ext>
            </a:extLst>
          </p:cNvPr>
          <p:cNvSpPr txBox="1"/>
          <p:nvPr/>
        </p:nvSpPr>
        <p:spPr>
          <a:xfrm>
            <a:off x="107504" y="1628800"/>
            <a:ext cx="822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ASCII</a:t>
            </a:r>
            <a:r>
              <a:rPr kumimoji="1" lang="ja-JP" altLang="en-US" sz="2000" dirty="0"/>
              <a:t>コードとは、ラテン文字や数字、記号などを表現する</a:t>
            </a:r>
            <a:r>
              <a:rPr kumimoji="1" lang="en-US" altLang="ja-JP" sz="2000" dirty="0">
                <a:solidFill>
                  <a:srgbClr val="FF0000"/>
                </a:solidFill>
              </a:rPr>
              <a:t>7</a:t>
            </a:r>
            <a:r>
              <a:rPr kumimoji="1" lang="ja-JP" altLang="en-US" sz="2000" dirty="0">
                <a:solidFill>
                  <a:srgbClr val="FF0000"/>
                </a:solidFill>
              </a:rPr>
              <a:t>桁の</a:t>
            </a:r>
            <a:r>
              <a:rPr kumimoji="1" lang="en-US" altLang="ja-JP" sz="2000" dirty="0">
                <a:solidFill>
                  <a:srgbClr val="FF0000"/>
                </a:solidFill>
              </a:rPr>
              <a:t>2</a:t>
            </a:r>
            <a:r>
              <a:rPr kumimoji="1" lang="ja-JP" altLang="en-US" sz="2000" dirty="0">
                <a:solidFill>
                  <a:srgbClr val="FF0000"/>
                </a:solidFill>
              </a:rPr>
              <a:t>進数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8940A-B4E0-594D-854A-F3827CCE58D9}"/>
              </a:ext>
            </a:extLst>
          </p:cNvPr>
          <p:cNvSpPr txBox="1"/>
          <p:nvPr/>
        </p:nvSpPr>
        <p:spPr>
          <a:xfrm>
            <a:off x="5070247" y="422108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0x74: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1110100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A6CE1B-40F7-8345-9B16-67B5D22C3656}"/>
              </a:ext>
            </a:extLst>
          </p:cNvPr>
          <p:cNvSpPr txBox="1"/>
          <p:nvPr/>
        </p:nvSpPr>
        <p:spPr>
          <a:xfrm>
            <a:off x="5076056" y="458112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0x65: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1100101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B91B76-5ADE-C246-8489-EAF894543FBD}"/>
              </a:ext>
            </a:extLst>
          </p:cNvPr>
          <p:cNvSpPr txBox="1"/>
          <p:nvPr/>
        </p:nvSpPr>
        <p:spPr>
          <a:xfrm>
            <a:off x="5076056" y="494116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0x73: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1110011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C8E75A-8377-6242-BCE9-8841A0894821}"/>
              </a:ext>
            </a:extLst>
          </p:cNvPr>
          <p:cNvSpPr txBox="1"/>
          <p:nvPr/>
        </p:nvSpPr>
        <p:spPr>
          <a:xfrm>
            <a:off x="5076056" y="530120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0x74: 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en-US" altLang="ja-JP" dirty="0"/>
              <a:t>1110001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AF5D4F-B27C-6443-AF39-0585E2656E96}"/>
              </a:ext>
            </a:extLst>
          </p:cNvPr>
          <p:cNvSpPr/>
          <p:nvPr/>
        </p:nvSpPr>
        <p:spPr>
          <a:xfrm>
            <a:off x="1475656" y="2852936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06F0D0D-47A4-F945-9ACD-2C22D249F193}"/>
              </a:ext>
            </a:extLst>
          </p:cNvPr>
          <p:cNvSpPr/>
          <p:nvPr/>
        </p:nvSpPr>
        <p:spPr>
          <a:xfrm>
            <a:off x="2658834" y="42074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291821-1374-EA49-BE33-413F3BFCE4FD}"/>
              </a:ext>
            </a:extLst>
          </p:cNvPr>
          <p:cNvSpPr/>
          <p:nvPr/>
        </p:nvSpPr>
        <p:spPr>
          <a:xfrm>
            <a:off x="2658834" y="45675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D0AA67-FEF4-124C-B84C-46E4BEB451F0}"/>
              </a:ext>
            </a:extLst>
          </p:cNvPr>
          <p:cNvSpPr/>
          <p:nvPr/>
        </p:nvSpPr>
        <p:spPr>
          <a:xfrm>
            <a:off x="2658834" y="49275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6BF140-4B2A-804C-B91A-286D8F109427}"/>
              </a:ext>
            </a:extLst>
          </p:cNvPr>
          <p:cNvSpPr/>
          <p:nvPr/>
        </p:nvSpPr>
        <p:spPr>
          <a:xfrm>
            <a:off x="2658834" y="52876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5530479D-2647-4D4B-AE07-14654DAFFE8A}"/>
              </a:ext>
            </a:extLst>
          </p:cNvPr>
          <p:cNvSpPr/>
          <p:nvPr/>
        </p:nvSpPr>
        <p:spPr>
          <a:xfrm>
            <a:off x="1506706" y="4207480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CD82C05-3274-9E44-9895-869F50C79614}"/>
              </a:ext>
            </a:extLst>
          </p:cNvPr>
          <p:cNvCxnSpPr>
            <a:stCxn id="15" idx="0"/>
          </p:cNvCxnSpPr>
          <p:nvPr/>
        </p:nvCxnSpPr>
        <p:spPr>
          <a:xfrm>
            <a:off x="2370802" y="43514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2BC05C-0CCC-4449-B7A6-FA58FE3991DD}"/>
              </a:ext>
            </a:extLst>
          </p:cNvPr>
          <p:cNvSpPr txBox="1"/>
          <p:nvPr/>
        </p:nvSpPr>
        <p:spPr>
          <a:xfrm>
            <a:off x="2849617" y="3573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メモリ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B4C04C-10DD-6B45-B630-D202A159A302}"/>
              </a:ext>
            </a:extLst>
          </p:cNvPr>
          <p:cNvSpPr txBox="1"/>
          <p:nvPr/>
        </p:nvSpPr>
        <p:spPr>
          <a:xfrm>
            <a:off x="4649817" y="35730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16</a:t>
            </a:r>
            <a:r>
              <a:rPr kumimoji="1" lang="ja-JP" altLang="en-US" dirty="0"/>
              <a:t>進数：ビット表現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B07BEC-2D71-6345-850B-5167DE3AC84A}"/>
              </a:ext>
            </a:extLst>
          </p:cNvPr>
          <p:cNvSpPr txBox="1"/>
          <p:nvPr/>
        </p:nvSpPr>
        <p:spPr>
          <a:xfrm>
            <a:off x="395536" y="6021288"/>
            <a:ext cx="81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現代の計算機では</a:t>
            </a:r>
            <a:r>
              <a:rPr kumimoji="1" lang="en-US" altLang="ja-JP" dirty="0"/>
              <a:t> 1</a:t>
            </a:r>
            <a:r>
              <a:rPr kumimoji="1" lang="ja-JP" altLang="en-US" dirty="0"/>
              <a:t>バイト</a:t>
            </a:r>
            <a:r>
              <a:rPr kumimoji="1" lang="en-US" altLang="ja-JP" dirty="0"/>
              <a:t> = 8</a:t>
            </a:r>
            <a:r>
              <a:rPr kumimoji="1" lang="ja-JP" altLang="en-US" dirty="0"/>
              <a:t>ビット</a:t>
            </a:r>
            <a:r>
              <a:rPr kumimoji="1" lang="en-US" altLang="ja-JP" dirty="0"/>
              <a:t> </a:t>
            </a:r>
            <a:r>
              <a:rPr kumimoji="1" lang="ja-JP" altLang="en-US" dirty="0"/>
              <a:t>なので、最上位ビットが必ずゼロになる</a:t>
            </a:r>
          </a:p>
        </p:txBody>
      </p:sp>
    </p:spTree>
    <p:extLst>
      <p:ext uri="{BB962C8B-B14F-4D97-AF65-F5344CB8AC3E}">
        <p14:creationId xmlns:p14="http://schemas.microsoft.com/office/powerpoint/2010/main" val="139089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A35334-720C-9748-886F-55F7D6110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D2F6A0-9301-C240-A75B-CADAA764720A}"/>
              </a:ext>
            </a:extLst>
          </p:cNvPr>
          <p:cNvSpPr txBox="1"/>
          <p:nvPr/>
        </p:nvSpPr>
        <p:spPr>
          <a:xfrm>
            <a:off x="20153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01100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41AC07-8283-8544-9B01-67A5822D89F3}"/>
              </a:ext>
            </a:extLst>
          </p:cNvPr>
          <p:cNvSpPr txBox="1"/>
          <p:nvPr/>
        </p:nvSpPr>
        <p:spPr>
          <a:xfrm>
            <a:off x="3724587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01111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1F53FA-4877-074F-B331-63D099656EA4}"/>
              </a:ext>
            </a:extLst>
          </p:cNvPr>
          <p:cNvSpPr txBox="1"/>
          <p:nvPr/>
        </p:nvSpPr>
        <p:spPr>
          <a:xfrm>
            <a:off x="56157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10110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F9FECC-E117-3B40-AA78-8308B446B1A8}"/>
              </a:ext>
            </a:extLst>
          </p:cNvPr>
          <p:cNvSpPr txBox="1"/>
          <p:nvPr/>
        </p:nvSpPr>
        <p:spPr>
          <a:xfrm>
            <a:off x="7487939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00101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36CF6-7BAB-C345-9695-44ABA2952900}"/>
              </a:ext>
            </a:extLst>
          </p:cNvPr>
          <p:cNvSpPr txBox="1"/>
          <p:nvPr/>
        </p:nvSpPr>
        <p:spPr>
          <a:xfrm>
            <a:off x="2666150" y="908720"/>
            <a:ext cx="319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l</a:t>
            </a:r>
            <a:endParaRPr kumimoji="1" lang="ja-JP" altLang="en-US" sz="4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B58EE5-8549-6C4D-BD75-E8B3584938C6}"/>
              </a:ext>
            </a:extLst>
          </p:cNvPr>
          <p:cNvSpPr txBox="1"/>
          <p:nvPr/>
        </p:nvSpPr>
        <p:spPr>
          <a:xfrm>
            <a:off x="4272814" y="908720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o</a:t>
            </a:r>
            <a:endParaRPr kumimoji="1" lang="ja-JP" altLang="en-US" sz="4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3926AB-E224-804F-A364-4509F0D1C180}"/>
              </a:ext>
            </a:extLst>
          </p:cNvPr>
          <p:cNvSpPr txBox="1"/>
          <p:nvPr/>
        </p:nvSpPr>
        <p:spPr>
          <a:xfrm>
            <a:off x="6199224" y="90872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v</a:t>
            </a:r>
            <a:endParaRPr kumimoji="1" lang="ja-JP" altLang="en-US" sz="4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E1D465-BFF9-A54C-BDB9-37B188E1CD93}"/>
              </a:ext>
            </a:extLst>
          </p:cNvPr>
          <p:cNvSpPr txBox="1"/>
          <p:nvPr/>
        </p:nvSpPr>
        <p:spPr>
          <a:xfrm>
            <a:off x="8058608" y="908720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</a:t>
            </a:r>
            <a:endParaRPr kumimoji="1" lang="ja-JP" altLang="en-US" sz="4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20B82B-3007-894F-9A69-1468666DBAE2}"/>
              </a:ext>
            </a:extLst>
          </p:cNvPr>
          <p:cNvSpPr txBox="1"/>
          <p:nvPr/>
        </p:nvSpPr>
        <p:spPr>
          <a:xfrm>
            <a:off x="2582794" y="4653136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L</a:t>
            </a:r>
            <a:endParaRPr kumimoji="1" lang="ja-JP" altLang="en-US" sz="4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3B11CA-AC88-BB4E-94DA-1351CB63CFC8}"/>
              </a:ext>
            </a:extLst>
          </p:cNvPr>
          <p:cNvSpPr txBox="1"/>
          <p:nvPr/>
        </p:nvSpPr>
        <p:spPr>
          <a:xfrm>
            <a:off x="4189458" y="4653136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O</a:t>
            </a:r>
            <a:endParaRPr kumimoji="1" lang="ja-JP" altLang="en-US" sz="4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B0509A-D1DA-5F4F-BD6E-6FADB0373A51}"/>
              </a:ext>
            </a:extLst>
          </p:cNvPr>
          <p:cNvSpPr txBox="1"/>
          <p:nvPr/>
        </p:nvSpPr>
        <p:spPr>
          <a:xfrm>
            <a:off x="6147928" y="4653136"/>
            <a:ext cx="556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V</a:t>
            </a:r>
            <a:endParaRPr kumimoji="1" lang="ja-JP" altLang="en-US" sz="4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CDA797-48C6-9641-A958-6ED959CF92E1}"/>
              </a:ext>
            </a:extLst>
          </p:cNvPr>
          <p:cNvSpPr txBox="1"/>
          <p:nvPr/>
        </p:nvSpPr>
        <p:spPr>
          <a:xfrm>
            <a:off x="7975252" y="4653136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</a:t>
            </a:r>
            <a:endParaRPr kumimoji="1" lang="ja-JP" altLang="en-US" sz="48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353C6-80DF-1443-8205-D44437F58C11}"/>
              </a:ext>
            </a:extLst>
          </p:cNvPr>
          <p:cNvSpPr/>
          <p:nvPr/>
        </p:nvSpPr>
        <p:spPr>
          <a:xfrm>
            <a:off x="20153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01100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4A65E7E-FAB1-BE4E-8BF9-202A31B2B624}"/>
              </a:ext>
            </a:extLst>
          </p:cNvPr>
          <p:cNvSpPr/>
          <p:nvPr/>
        </p:nvSpPr>
        <p:spPr>
          <a:xfrm>
            <a:off x="3724587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01111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793B6F-D410-CF4E-B0C8-A8FA4B5CE907}"/>
              </a:ext>
            </a:extLst>
          </p:cNvPr>
          <p:cNvSpPr/>
          <p:nvPr/>
        </p:nvSpPr>
        <p:spPr>
          <a:xfrm>
            <a:off x="56157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10110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2035550-ACD1-104A-A4AA-A67279F878F4}"/>
              </a:ext>
            </a:extLst>
          </p:cNvPr>
          <p:cNvSpPr/>
          <p:nvPr/>
        </p:nvSpPr>
        <p:spPr>
          <a:xfrm>
            <a:off x="7487939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01</a:t>
            </a:r>
            <a:r>
              <a:rPr lang="ja-JP" altLang="en-US" sz="2800" dirty="0">
                <a:solidFill>
                  <a:srgbClr val="FF0000"/>
                </a:solidFill>
              </a:rPr>
              <a:t>0</a:t>
            </a:r>
            <a:r>
              <a:rPr lang="ja-JP" altLang="en-US" sz="2800" dirty="0"/>
              <a:t>00101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CC4C0-BB73-EF40-90B3-9488D22A010B}"/>
              </a:ext>
            </a:extLst>
          </p:cNvPr>
          <p:cNvSpPr txBox="1"/>
          <p:nvPr/>
        </p:nvSpPr>
        <p:spPr>
          <a:xfrm>
            <a:off x="85323" y="2677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二進表現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47E621-5626-CA4D-9A74-8E757EBF1559}"/>
              </a:ext>
            </a:extLst>
          </p:cNvPr>
          <p:cNvSpPr txBox="1"/>
          <p:nvPr/>
        </p:nvSpPr>
        <p:spPr>
          <a:xfrm>
            <a:off x="93707" y="3397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二進表現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33C873-C6A7-CE45-8BA2-EDF014FD2DDC}"/>
              </a:ext>
            </a:extLst>
          </p:cNvPr>
          <p:cNvSpPr txBox="1"/>
          <p:nvPr/>
        </p:nvSpPr>
        <p:spPr>
          <a:xfrm>
            <a:off x="107627" y="19217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7DCF0-28CF-8148-8F16-E0112D51A1B3}"/>
              </a:ext>
            </a:extLst>
          </p:cNvPr>
          <p:cNvSpPr txBox="1"/>
          <p:nvPr/>
        </p:nvSpPr>
        <p:spPr>
          <a:xfrm>
            <a:off x="107627" y="415401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ASCII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BB056CB-7F32-F44F-A32B-492540FF079F}"/>
              </a:ext>
            </a:extLst>
          </p:cNvPr>
          <p:cNvSpPr txBox="1"/>
          <p:nvPr/>
        </p:nvSpPr>
        <p:spPr>
          <a:xfrm>
            <a:off x="24641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108</a:t>
            </a:r>
            <a:endParaRPr kumimoji="1" lang="ja-JP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243F5A-4D2D-3048-9E1F-CDBA22E24DC7}"/>
              </a:ext>
            </a:extLst>
          </p:cNvPr>
          <p:cNvSpPr txBox="1"/>
          <p:nvPr/>
        </p:nvSpPr>
        <p:spPr>
          <a:xfrm>
            <a:off x="4173428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111</a:t>
            </a:r>
            <a:endParaRPr kumimoji="1" lang="ja-JP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1CA2A6-6041-CC40-928F-15E602D4DD8B}"/>
              </a:ext>
            </a:extLst>
          </p:cNvPr>
          <p:cNvSpPr txBox="1"/>
          <p:nvPr/>
        </p:nvSpPr>
        <p:spPr>
          <a:xfrm>
            <a:off x="60645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118</a:t>
            </a:r>
            <a:endParaRPr kumimoji="1" lang="ja-JP" altLang="en-US" sz="2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168F11B-8473-8C4A-9214-96303C3E99B4}"/>
              </a:ext>
            </a:extLst>
          </p:cNvPr>
          <p:cNvSpPr txBox="1"/>
          <p:nvPr/>
        </p:nvSpPr>
        <p:spPr>
          <a:xfrm>
            <a:off x="7936780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101</a:t>
            </a:r>
            <a:endParaRPr kumimoji="1" lang="ja-JP" altLang="en-US" sz="28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3558E8-55AF-8641-AA73-5200623D59F6}"/>
              </a:ext>
            </a:extLst>
          </p:cNvPr>
          <p:cNvSpPr txBox="1"/>
          <p:nvPr/>
        </p:nvSpPr>
        <p:spPr>
          <a:xfrm>
            <a:off x="25539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76</a:t>
            </a:r>
            <a:endParaRPr kumimoji="1" lang="ja-JP" altLang="en-US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A19057-D90C-7F4C-AB84-3F1F34C67F09}"/>
              </a:ext>
            </a:extLst>
          </p:cNvPr>
          <p:cNvSpPr txBox="1"/>
          <p:nvPr/>
        </p:nvSpPr>
        <p:spPr>
          <a:xfrm>
            <a:off x="4263196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79</a:t>
            </a:r>
            <a:endParaRPr kumimoji="1" lang="ja-JP" altLang="en-US" sz="28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E3FDD4-0A9E-BA4C-9D1C-571CE8A30EF3}"/>
              </a:ext>
            </a:extLst>
          </p:cNvPr>
          <p:cNvSpPr txBox="1"/>
          <p:nvPr/>
        </p:nvSpPr>
        <p:spPr>
          <a:xfrm>
            <a:off x="61543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86</a:t>
            </a:r>
            <a:endParaRPr kumimoji="1" lang="ja-JP" altLang="en-US" sz="28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2D5BE9C-48FC-6B41-A902-5F9ECAD9E8B5}"/>
              </a:ext>
            </a:extLst>
          </p:cNvPr>
          <p:cNvSpPr txBox="1"/>
          <p:nvPr/>
        </p:nvSpPr>
        <p:spPr>
          <a:xfrm>
            <a:off x="8026548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69</a:t>
            </a:r>
            <a:endParaRPr kumimoji="1" lang="ja-JP" altLang="en-US" sz="28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11807D2-A3E4-1244-A437-156648C334DA}"/>
              </a:ext>
            </a:extLst>
          </p:cNvPr>
          <p:cNvSpPr txBox="1"/>
          <p:nvPr/>
        </p:nvSpPr>
        <p:spPr>
          <a:xfrm>
            <a:off x="116691" y="11607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(</a:t>
            </a:r>
            <a:r>
              <a:rPr kumimoji="1" lang="ja-JP" altLang="en-US" dirty="0"/>
              <a:t>小文字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9D109C8-7960-ED4B-B4D3-A83C0F8C6C61}"/>
              </a:ext>
            </a:extLst>
          </p:cNvPr>
          <p:cNvSpPr txBox="1"/>
          <p:nvPr/>
        </p:nvSpPr>
        <p:spPr>
          <a:xfrm>
            <a:off x="106531" y="49051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(</a:t>
            </a:r>
            <a:r>
              <a:rPr lang="ja-JP" altLang="en-US" dirty="0"/>
              <a:t>大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58C4C02-CA2A-B347-8E80-AF058B5B9247}"/>
              </a:ext>
            </a:extLst>
          </p:cNvPr>
          <p:cNvSpPr txBox="1"/>
          <p:nvPr/>
        </p:nvSpPr>
        <p:spPr>
          <a:xfrm>
            <a:off x="899592" y="6165304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6</a:t>
            </a:r>
            <a:r>
              <a:rPr kumimoji="1" lang="ja-JP" altLang="en-US" sz="2400" dirty="0"/>
              <a:t>ビット目を反転すると大文字と小文字が入れ替わる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3B690D7-1DD4-144A-93AE-F61079C00BB0}"/>
              </a:ext>
            </a:extLst>
          </p:cNvPr>
          <p:cNvSpPr txBox="1"/>
          <p:nvPr/>
        </p:nvSpPr>
        <p:spPr>
          <a:xfrm>
            <a:off x="323528" y="56612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大文字と小文字のアスキーコードの差は</a:t>
            </a:r>
            <a:r>
              <a:rPr kumimoji="1" lang="en-US" altLang="ja-JP" sz="2400" dirty="0">
                <a:solidFill>
                  <a:srgbClr val="FF0000"/>
                </a:solidFill>
              </a:rPr>
              <a:t>32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CB411A00-EB4E-CF40-96A5-D94D377E3AF2}"/>
              </a:ext>
            </a:extLst>
          </p:cNvPr>
          <p:cNvSpPr/>
          <p:nvPr/>
        </p:nvSpPr>
        <p:spPr>
          <a:xfrm>
            <a:off x="467544" y="6237312"/>
            <a:ext cx="403139" cy="3191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252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6DB843-5DA2-FB45-86A7-DD216AE1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日本語の文字コード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28B57-14CA-F14E-93DA-4C661D99A8FC}"/>
              </a:ext>
            </a:extLst>
          </p:cNvPr>
          <p:cNvSpPr txBox="1"/>
          <p:nvPr/>
        </p:nvSpPr>
        <p:spPr>
          <a:xfrm>
            <a:off x="755576" y="1196752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英語は大文字</a:t>
            </a:r>
            <a:r>
              <a:rPr kumimoji="1" lang="en-US" altLang="ja-JP" sz="2800" dirty="0"/>
              <a:t>/</a:t>
            </a:r>
            <a:r>
              <a:rPr kumimoji="1" lang="ja-JP" altLang="en-US" sz="2800" dirty="0"/>
              <a:t>小文字合わせて</a:t>
            </a:r>
            <a:r>
              <a:rPr kumimoji="1" lang="en-US" altLang="ja-JP" sz="2800" dirty="0"/>
              <a:t>52</a:t>
            </a:r>
            <a:r>
              <a:rPr kumimoji="1" lang="ja-JP" altLang="en-US" sz="2800" dirty="0"/>
              <a:t>種類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2762D-C8CE-914A-AD75-0D0881B3E491}"/>
              </a:ext>
            </a:extLst>
          </p:cNvPr>
          <p:cNvSpPr txBox="1"/>
          <p:nvPr/>
        </p:nvSpPr>
        <p:spPr>
          <a:xfrm>
            <a:off x="755576" y="27089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日本語は？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815A22-B41A-5742-B7FE-7E1FC0E325D8}"/>
              </a:ext>
            </a:extLst>
          </p:cNvPr>
          <p:cNvSpPr/>
          <p:nvPr/>
        </p:nvSpPr>
        <p:spPr>
          <a:xfrm>
            <a:off x="1691680" y="1772816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数字記号含めても</a:t>
            </a:r>
            <a:r>
              <a:rPr lang="en-US" altLang="ja-JP" sz="2800" dirty="0"/>
              <a:t>1</a:t>
            </a:r>
            <a:r>
              <a:rPr lang="ja-JP" altLang="en-US" sz="2800" dirty="0"/>
              <a:t>バイトで表現可能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0DE55324-32AE-D74A-9946-41AE1D7EAA8E}"/>
              </a:ext>
            </a:extLst>
          </p:cNvPr>
          <p:cNvSpPr/>
          <p:nvPr/>
        </p:nvSpPr>
        <p:spPr>
          <a:xfrm>
            <a:off x="1115616" y="1844824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AD9B1C-018D-B44E-974E-485B9914C206}"/>
              </a:ext>
            </a:extLst>
          </p:cNvPr>
          <p:cNvSpPr txBox="1"/>
          <p:nvPr/>
        </p:nvSpPr>
        <p:spPr>
          <a:xfrm>
            <a:off x="2771800" y="2708920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(JIS X 0208</a:t>
            </a:r>
            <a:r>
              <a:rPr lang="ja-JP" altLang="en-US" sz="2400" dirty="0"/>
              <a:t>の</a:t>
            </a:r>
            <a:r>
              <a:rPr kumimoji="1" lang="ja-JP" altLang="en-US" sz="2400" dirty="0"/>
              <a:t>規定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C972F3-EF81-4E4E-B47D-CFB58379FA12}"/>
              </a:ext>
            </a:extLst>
          </p:cNvPr>
          <p:cNvSpPr txBox="1"/>
          <p:nvPr/>
        </p:nvSpPr>
        <p:spPr>
          <a:xfrm>
            <a:off x="1187624" y="335699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ひらがな：</a:t>
            </a:r>
            <a:r>
              <a:rPr lang="en-US" altLang="ja-JP" sz="2800" dirty="0"/>
              <a:t>83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C9B6B-0AC1-E245-9C9D-C2027B317A20}"/>
              </a:ext>
            </a:extLst>
          </p:cNvPr>
          <p:cNvSpPr txBox="1"/>
          <p:nvPr/>
        </p:nvSpPr>
        <p:spPr>
          <a:xfrm>
            <a:off x="1187624" y="38610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カタカナ：</a:t>
            </a:r>
            <a:r>
              <a:rPr lang="en-US" altLang="ja-JP" sz="2800" dirty="0"/>
              <a:t>86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2511D-8856-6A4E-A623-794208C90AFF}"/>
              </a:ext>
            </a:extLst>
          </p:cNvPr>
          <p:cNvSpPr txBox="1"/>
          <p:nvPr/>
        </p:nvSpPr>
        <p:spPr>
          <a:xfrm>
            <a:off x="1187624" y="4437112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漢字</a:t>
            </a:r>
            <a:r>
              <a:rPr lang="en-US" altLang="ja-JP" sz="2800" dirty="0"/>
              <a:t>(JIS</a:t>
            </a:r>
            <a:r>
              <a:rPr lang="ja-JP" altLang="en-US" sz="2800" dirty="0"/>
              <a:t>第一</a:t>
            </a:r>
            <a:r>
              <a:rPr lang="en-US" altLang="ja-JP" sz="2800" dirty="0"/>
              <a:t>/</a:t>
            </a:r>
            <a:r>
              <a:rPr lang="ja-JP" altLang="en-US" sz="2800" dirty="0"/>
              <a:t>第二水準</a:t>
            </a:r>
            <a:r>
              <a:rPr lang="en-US" altLang="ja-JP" sz="2800" dirty="0"/>
              <a:t>)</a:t>
            </a:r>
            <a:r>
              <a:rPr lang="ja-JP" altLang="en-US" sz="2800" dirty="0"/>
              <a:t>：</a:t>
            </a:r>
            <a:r>
              <a:rPr lang="en-US" altLang="ja-JP" sz="2800" dirty="0"/>
              <a:t>6355</a:t>
            </a:r>
            <a:r>
              <a:rPr lang="ja-JP" altLang="en-US" sz="2800" dirty="0"/>
              <a:t>文字</a:t>
            </a:r>
            <a:endParaRPr kumimoji="1" lang="ja-JP" altLang="en-US" sz="28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3D11616-60D9-3D4A-A7ED-286A9243BD72}"/>
              </a:ext>
            </a:extLst>
          </p:cNvPr>
          <p:cNvSpPr/>
          <p:nvPr/>
        </p:nvSpPr>
        <p:spPr>
          <a:xfrm>
            <a:off x="1763688" y="544522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文字をマルチバイトで表現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8E0B82AE-D41B-9D48-ABC0-96C79B8EBAAB}"/>
              </a:ext>
            </a:extLst>
          </p:cNvPr>
          <p:cNvSpPr/>
          <p:nvPr/>
        </p:nvSpPr>
        <p:spPr>
          <a:xfrm>
            <a:off x="1115616" y="5517232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926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21655B1-C025-3F42-B4AE-D648D3319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代表的な文字コード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4E7860-527E-1F41-BFB8-FA1BE3C3B5A4}"/>
              </a:ext>
            </a:extLst>
          </p:cNvPr>
          <p:cNvSpPr txBox="1"/>
          <p:nvPr/>
        </p:nvSpPr>
        <p:spPr>
          <a:xfrm>
            <a:off x="323528" y="90872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シフト</a:t>
            </a:r>
            <a:r>
              <a:rPr kumimoji="1" lang="en-US" altLang="ja-JP" sz="2800" dirty="0"/>
              <a:t>JIS</a:t>
            </a:r>
            <a:endParaRPr kumimoji="1" lang="ja-JP" altLang="en-US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5E6687-9FF3-484B-916C-AB57771BB37D}"/>
              </a:ext>
            </a:extLst>
          </p:cNvPr>
          <p:cNvSpPr txBox="1"/>
          <p:nvPr/>
        </p:nvSpPr>
        <p:spPr>
          <a:xfrm>
            <a:off x="971600" y="1484784"/>
            <a:ext cx="649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011893"/>
                </a:solidFill>
              </a:rPr>
              <a:t>MS-DOS</a:t>
            </a:r>
            <a:r>
              <a:rPr lang="ja-JP" altLang="en-US" sz="2400" dirty="0"/>
              <a:t>や</a:t>
            </a:r>
            <a:r>
              <a:rPr kumimoji="1" lang="en-US" altLang="ja-JP" sz="2400" dirty="0">
                <a:solidFill>
                  <a:srgbClr val="011893"/>
                </a:solidFill>
              </a:rPr>
              <a:t>Windows</a:t>
            </a:r>
            <a:r>
              <a:rPr kumimoji="1" lang="ja-JP" altLang="en-US" sz="2400" dirty="0"/>
              <a:t>のデフォルトの文字コード</a:t>
            </a:r>
            <a:endParaRPr kumimoji="1" lang="en-US" altLang="ja-JP" sz="2400" dirty="0"/>
          </a:p>
          <a:p>
            <a:r>
              <a:rPr lang="ja-JP" altLang="en-US" sz="2400" dirty="0"/>
              <a:t>日本語を</a:t>
            </a:r>
            <a:r>
              <a:rPr lang="en-US" altLang="ja-JP" sz="2400" dirty="0"/>
              <a:t>2</a:t>
            </a:r>
            <a:r>
              <a:rPr lang="ja-JP" altLang="en-US" sz="2400" dirty="0"/>
              <a:t>バイトで表現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5AB1E8-DE5D-7B4D-AE01-BEEB39BD1EDC}"/>
              </a:ext>
            </a:extLst>
          </p:cNvPr>
          <p:cNvSpPr txBox="1"/>
          <p:nvPr/>
        </p:nvSpPr>
        <p:spPr>
          <a:xfrm>
            <a:off x="323528" y="24928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EUC-JP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DE791C-5B6E-2142-BE5D-6900CD9FF9D2}"/>
              </a:ext>
            </a:extLst>
          </p:cNvPr>
          <p:cNvSpPr txBox="1"/>
          <p:nvPr/>
        </p:nvSpPr>
        <p:spPr>
          <a:xfrm>
            <a:off x="971600" y="2996952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11893"/>
                </a:solidFill>
              </a:rPr>
              <a:t>UNIX</a:t>
            </a:r>
            <a:r>
              <a:rPr lang="ja-JP" altLang="en-US" sz="2400" dirty="0">
                <a:solidFill>
                  <a:srgbClr val="011893"/>
                </a:solidFill>
              </a:rPr>
              <a:t>系</a:t>
            </a:r>
            <a:r>
              <a:rPr lang="en-US" altLang="ja-JP" sz="2400" dirty="0">
                <a:solidFill>
                  <a:srgbClr val="011893"/>
                </a:solidFill>
              </a:rPr>
              <a:t>OS</a:t>
            </a:r>
            <a:r>
              <a:rPr lang="ja-JP" altLang="en-US" sz="2400" dirty="0"/>
              <a:t>で広く使われている文字コード</a:t>
            </a:r>
            <a:endParaRPr lang="en-US" altLang="ja-JP" sz="2400" dirty="0"/>
          </a:p>
          <a:p>
            <a:r>
              <a:rPr lang="ja-JP" altLang="en-US" sz="2400" dirty="0"/>
              <a:t>日本語を</a:t>
            </a:r>
            <a:r>
              <a:rPr lang="en-US" altLang="ja-JP" sz="2400" dirty="0"/>
              <a:t>2</a:t>
            </a:r>
            <a:r>
              <a:rPr lang="ja-JP" altLang="en-US" sz="2400" dirty="0"/>
              <a:t>もしくは</a:t>
            </a:r>
            <a:r>
              <a:rPr lang="en-US" altLang="ja-JP" sz="2400" dirty="0"/>
              <a:t>3</a:t>
            </a:r>
            <a:r>
              <a:rPr lang="ja-JP" altLang="en-US" sz="2400" dirty="0"/>
              <a:t>バイトで表現</a:t>
            </a:r>
            <a:endParaRPr lang="en-US" altLang="ja-JP" sz="2400" dirty="0"/>
          </a:p>
          <a:p>
            <a:r>
              <a:rPr kumimoji="1" lang="ja-JP" altLang="en-US" sz="2400" dirty="0"/>
              <a:t>最上位ビットが必ず</a:t>
            </a:r>
            <a:r>
              <a:rPr kumimoji="1" lang="en-US" altLang="ja-JP" sz="2400" dirty="0"/>
              <a:t>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53F224-585B-174E-B70F-1E9B95AE731C}"/>
              </a:ext>
            </a:extLst>
          </p:cNvPr>
          <p:cNvSpPr txBox="1"/>
          <p:nvPr/>
        </p:nvSpPr>
        <p:spPr>
          <a:xfrm>
            <a:off x="395536" y="4365104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JIS</a:t>
            </a:r>
            <a:r>
              <a:rPr kumimoji="1" lang="ja-JP" altLang="en-US" sz="2800" dirty="0"/>
              <a:t>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A72AFE-C940-8B42-A4BF-C834F6C2FDAF}"/>
              </a:ext>
            </a:extLst>
          </p:cNvPr>
          <p:cNvSpPr txBox="1"/>
          <p:nvPr/>
        </p:nvSpPr>
        <p:spPr>
          <a:xfrm>
            <a:off x="971600" y="494116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11893"/>
                </a:solidFill>
              </a:rPr>
              <a:t>電子メールに</a:t>
            </a:r>
            <a:r>
              <a:rPr lang="ja-JP" altLang="en-US" sz="2400" dirty="0"/>
              <a:t>広く使われてた文字コード</a:t>
            </a:r>
            <a:endParaRPr lang="en-US" altLang="ja-JP" sz="2400" dirty="0"/>
          </a:p>
          <a:p>
            <a:r>
              <a:rPr lang="ja-JP" altLang="en-US" sz="2400" dirty="0"/>
              <a:t>文字種を切り替える</a:t>
            </a:r>
            <a:endParaRPr lang="en-US" altLang="ja-JP" sz="2400" dirty="0"/>
          </a:p>
          <a:p>
            <a:r>
              <a:rPr lang="ja-JP" altLang="en-US" sz="2400" dirty="0"/>
              <a:t>最上位ビットが必ず</a:t>
            </a:r>
            <a:r>
              <a:rPr lang="en-US" altLang="ja-JP" sz="2400" dirty="0"/>
              <a:t>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9D5312-FA94-9749-B624-95D0017AC270}"/>
              </a:ext>
            </a:extLst>
          </p:cNvPr>
          <p:cNvSpPr txBox="1"/>
          <p:nvPr/>
        </p:nvSpPr>
        <p:spPr>
          <a:xfrm>
            <a:off x="6300192" y="6165304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UTF</a:t>
            </a:r>
            <a:r>
              <a:rPr kumimoji="1" lang="ja-JP" altLang="en-US" sz="2800" dirty="0"/>
              <a:t>は後述</a:t>
            </a:r>
          </a:p>
        </p:txBody>
      </p:sp>
    </p:spTree>
    <p:extLst>
      <p:ext uri="{BB962C8B-B14F-4D97-AF65-F5344CB8AC3E}">
        <p14:creationId xmlns:p14="http://schemas.microsoft.com/office/powerpoint/2010/main" val="144234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7C7756-1AF8-1748-9608-B49AD83E6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文字化け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056C58-748D-7744-9802-6C72EF4D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967131" cy="96713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51442A-88AF-8848-AF57-569BA52CC2E7}"/>
              </a:ext>
            </a:extLst>
          </p:cNvPr>
          <p:cNvSpPr txBox="1"/>
          <p:nvPr/>
        </p:nvSpPr>
        <p:spPr>
          <a:xfrm>
            <a:off x="539552" y="357301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マシンで</a:t>
            </a:r>
            <a:endParaRPr kumimoji="1" lang="en-US" altLang="ja-JP" dirty="0"/>
          </a:p>
          <a:p>
            <a:r>
              <a:rPr lang="ja-JP" altLang="en-US" dirty="0"/>
              <a:t>ウェブページを作成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DBDDD6-05FD-CB40-8BF7-8DF37E70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60848"/>
            <a:ext cx="893872" cy="136817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022AB5-B812-424A-B01D-7C66665E1991}"/>
              </a:ext>
            </a:extLst>
          </p:cNvPr>
          <p:cNvSpPr txBox="1"/>
          <p:nvPr/>
        </p:nvSpPr>
        <p:spPr>
          <a:xfrm>
            <a:off x="3347864" y="3645024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Web</a:t>
            </a:r>
            <a:r>
              <a:rPr kumimoji="1" lang="ja-JP" altLang="en-US" dirty="0"/>
              <a:t>サーバにアップロード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094FD30-6CAD-4440-AD7D-614D19BEBF1E}"/>
              </a:ext>
            </a:extLst>
          </p:cNvPr>
          <p:cNvSpPr/>
          <p:nvPr/>
        </p:nvSpPr>
        <p:spPr>
          <a:xfrm>
            <a:off x="284380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010CA7-9D45-7B4F-AA7C-87C993402EF9}"/>
              </a:ext>
            </a:extLst>
          </p:cNvPr>
          <p:cNvSpPr txBox="1"/>
          <p:nvPr/>
        </p:nvSpPr>
        <p:spPr>
          <a:xfrm>
            <a:off x="755576" y="16288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D2CF56-E07C-AF48-A8C6-E9C9B59F4267}"/>
              </a:ext>
            </a:extLst>
          </p:cNvPr>
          <p:cNvSpPr txBox="1"/>
          <p:nvPr/>
        </p:nvSpPr>
        <p:spPr>
          <a:xfrm>
            <a:off x="4139952" y="1556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EUC-JP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89CD98-F8ED-2543-A67C-86C0BDA9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916832"/>
            <a:ext cx="1440160" cy="144016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0B8CDC2D-876A-6340-B1D5-852D8BFAC21B}"/>
              </a:ext>
            </a:extLst>
          </p:cNvPr>
          <p:cNvSpPr/>
          <p:nvPr/>
        </p:nvSpPr>
        <p:spPr>
          <a:xfrm>
            <a:off x="572412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BB9D3A-7CCD-6B49-8C46-25D5863FF15F}"/>
              </a:ext>
            </a:extLst>
          </p:cNvPr>
          <p:cNvSpPr txBox="1"/>
          <p:nvPr/>
        </p:nvSpPr>
        <p:spPr>
          <a:xfrm>
            <a:off x="6876256" y="3645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ウェブ閲覧者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BC3FD1-7B55-5E42-96FE-18BD34C7B510}"/>
              </a:ext>
            </a:extLst>
          </p:cNvPr>
          <p:cNvSpPr txBox="1"/>
          <p:nvPr/>
        </p:nvSpPr>
        <p:spPr>
          <a:xfrm>
            <a:off x="716428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文字化け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958087-B61E-0243-9CF4-2123251A27A3}"/>
              </a:ext>
            </a:extLst>
          </p:cNvPr>
          <p:cNvSpPr txBox="1"/>
          <p:nvPr/>
        </p:nvSpPr>
        <p:spPr>
          <a:xfrm>
            <a:off x="611560" y="1052736"/>
            <a:ext cx="804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不適切な文字コードでデコードすると表示がおかしくなる</a:t>
            </a:r>
            <a:r>
              <a:rPr lang="en-US" altLang="ja-JP" sz="2000" dirty="0"/>
              <a:t>(</a:t>
            </a:r>
            <a:r>
              <a:rPr lang="ja-JP" altLang="en-US" sz="2000" dirty="0"/>
              <a:t>文字化け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1B2267-B722-C042-933A-6783B479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57192"/>
            <a:ext cx="967131" cy="96713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959BDD-150E-2541-8EB3-4E2F9A557649}"/>
              </a:ext>
            </a:extLst>
          </p:cNvPr>
          <p:cNvSpPr txBox="1"/>
          <p:nvPr/>
        </p:nvSpPr>
        <p:spPr>
          <a:xfrm>
            <a:off x="395536" y="61653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マシンで</a:t>
            </a:r>
            <a:endParaRPr kumimoji="1" lang="en-US" altLang="ja-JP" dirty="0"/>
          </a:p>
          <a:p>
            <a:r>
              <a:rPr lang="ja-JP" altLang="en-US" dirty="0"/>
              <a:t>メールを送信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D7842D-1DC4-E94F-AD82-16075EB5818E}"/>
              </a:ext>
            </a:extLst>
          </p:cNvPr>
          <p:cNvSpPr txBox="1"/>
          <p:nvPr/>
        </p:nvSpPr>
        <p:spPr>
          <a:xfrm>
            <a:off x="611560" y="46531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endParaRPr kumimoji="1" lang="ja-JP" altLang="en-US" dirty="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5906DFD4-6855-AE48-A5E7-F818CF7D02E8}"/>
              </a:ext>
            </a:extLst>
          </p:cNvPr>
          <p:cNvSpPr/>
          <p:nvPr/>
        </p:nvSpPr>
        <p:spPr>
          <a:xfrm>
            <a:off x="2771800" y="5301208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443C879-55D6-C242-B996-53752397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5013176"/>
            <a:ext cx="1008112" cy="1008112"/>
          </a:xfrm>
          <a:prstGeom prst="rect">
            <a:avLst/>
          </a:prstGeom>
        </p:spPr>
      </p:pic>
      <p:sp>
        <p:nvSpPr>
          <p:cNvPr id="22" name="右矢印 21">
            <a:extLst>
              <a:ext uri="{FF2B5EF4-FFF2-40B4-BE49-F238E27FC236}">
                <a16:creationId xmlns:a16="http://schemas.microsoft.com/office/drawing/2014/main" id="{4EE7ED18-CC53-3C4B-9C95-B2C237C342FA}"/>
              </a:ext>
            </a:extLst>
          </p:cNvPr>
          <p:cNvSpPr/>
          <p:nvPr/>
        </p:nvSpPr>
        <p:spPr>
          <a:xfrm>
            <a:off x="5652120" y="5229200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DE6AD90-2744-FD4E-9192-2D2D83DF10FF}"/>
              </a:ext>
            </a:extLst>
          </p:cNvPr>
          <p:cNvSpPr txBox="1"/>
          <p:nvPr/>
        </p:nvSpPr>
        <p:spPr>
          <a:xfrm>
            <a:off x="3995936" y="458112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JIS</a:t>
            </a:r>
            <a:r>
              <a:rPr kumimoji="1" lang="ja-JP" altLang="en-US" dirty="0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EA9486-9BEC-8F47-8A9F-4476B0A5D6BB}"/>
              </a:ext>
            </a:extLst>
          </p:cNvPr>
          <p:cNvSpPr txBox="1"/>
          <p:nvPr/>
        </p:nvSpPr>
        <p:spPr>
          <a:xfrm>
            <a:off x="3779912" y="60932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メールソフトは</a:t>
            </a:r>
            <a:endParaRPr kumimoji="1" lang="en-US" altLang="ja-JP" dirty="0"/>
          </a:p>
          <a:p>
            <a:r>
              <a:rPr lang="en-US" altLang="ja-JP" dirty="0"/>
              <a:t>JIS</a:t>
            </a:r>
            <a:r>
              <a:rPr lang="ja-JP" altLang="en-US" dirty="0"/>
              <a:t>に変換</a:t>
            </a:r>
            <a:endParaRPr kumimoji="1" lang="ja-JP" altLang="en-US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8C6A0DB-A562-274B-8EE8-A3E1EBDDA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4941168"/>
            <a:ext cx="1224136" cy="122413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A4099D-0E21-414E-AEE0-529918F900A2}"/>
              </a:ext>
            </a:extLst>
          </p:cNvPr>
          <p:cNvSpPr txBox="1"/>
          <p:nvPr/>
        </p:nvSpPr>
        <p:spPr>
          <a:xfrm>
            <a:off x="680424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メール受信者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194EFF-6EF7-1E43-9150-02AFC01B9469}"/>
              </a:ext>
            </a:extLst>
          </p:cNvPr>
          <p:cNvSpPr txBox="1"/>
          <p:nvPr/>
        </p:nvSpPr>
        <p:spPr>
          <a:xfrm>
            <a:off x="6876256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文字化け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455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8050561-0CC0-684C-88E6-584842169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D963D28-E09A-304F-BD92-C3EE9175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EC19F5-CAFA-0A48-B505-90EEFDDB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32856"/>
            <a:ext cx="3251200" cy="3251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D7212C-9F6A-D944-A905-D9FDE47B1162}"/>
              </a:ext>
            </a:extLst>
          </p:cNvPr>
          <p:cNvSpPr/>
          <p:nvPr/>
        </p:nvSpPr>
        <p:spPr>
          <a:xfrm>
            <a:off x="107504" y="1268760"/>
            <a:ext cx="889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>
                <a:latin typeface="Courier New" panose="02070309020205020404" pitchFamily="49" charset="0"/>
              </a:rPr>
              <a:t>b = [(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B1D292-D5B3-7945-A3C1-564958C0DBCC}"/>
              </a:ext>
            </a:extLst>
          </p:cNvPr>
          <p:cNvSpPr txBox="1"/>
          <p:nvPr/>
        </p:nvSpPr>
        <p:spPr>
          <a:xfrm>
            <a:off x="395536" y="580526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寸評：最終形が想像できなかった。セルオートマトンを思い起こさせる。</a:t>
            </a:r>
            <a:endParaRPr kumimoji="1" lang="ja-JP" altLang="en-US" dirty="0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4B40E28-C518-104E-A871-EB758B4D4D76}"/>
              </a:ext>
            </a:extLst>
          </p:cNvPr>
          <p:cNvSpPr/>
          <p:nvPr/>
        </p:nvSpPr>
        <p:spPr>
          <a:xfrm>
            <a:off x="4139952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221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E843EE-EFC4-574C-8418-83E484659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5C</a:t>
            </a:r>
            <a:r>
              <a:rPr kumimoji="1" lang="ja-JP" altLang="en-US" dirty="0"/>
              <a:t>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8A27DB-CD84-FD45-8EEC-378F664462AB}"/>
              </a:ext>
            </a:extLst>
          </p:cNvPr>
          <p:cNvSpPr txBox="1"/>
          <p:nvPr/>
        </p:nvSpPr>
        <p:spPr>
          <a:xfrm>
            <a:off x="2339752" y="980728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「表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」という文字列を</a:t>
            </a:r>
            <a:r>
              <a:rPr kumimoji="1" lang="en-US" altLang="ja-JP" sz="2800" dirty="0"/>
              <a:t>……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9AD8C9-F6BB-AB45-864F-1E4D883E89C4}"/>
              </a:ext>
            </a:extLst>
          </p:cNvPr>
          <p:cNvSpPr txBox="1"/>
          <p:nvPr/>
        </p:nvSpPr>
        <p:spPr>
          <a:xfrm>
            <a:off x="329248" y="2162448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シフト</a:t>
            </a:r>
            <a:r>
              <a:rPr kumimoji="1" lang="en-US" altLang="ja-JP" dirty="0"/>
              <a:t>JIS</a:t>
            </a:r>
            <a:r>
              <a:rPr kumimoji="1" lang="ja-JP" altLang="en-US" dirty="0"/>
              <a:t>で表す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707B51-B71E-B949-9DF7-FD95344E2367}"/>
              </a:ext>
            </a:extLst>
          </p:cNvPr>
          <p:cNvSpPr txBox="1"/>
          <p:nvPr/>
        </p:nvSpPr>
        <p:spPr>
          <a:xfrm>
            <a:off x="3353584" y="2162448"/>
            <a:ext cx="1523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EUC-JP</a:t>
            </a:r>
            <a:r>
              <a:rPr kumimoji="1" lang="ja-JP" altLang="en-US" dirty="0"/>
              <a:t>で表す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83ED5A-C5A9-F349-A224-48F5F6EC6547}"/>
              </a:ext>
            </a:extLst>
          </p:cNvPr>
          <p:cNvSpPr txBox="1"/>
          <p:nvPr/>
        </p:nvSpPr>
        <p:spPr>
          <a:xfrm>
            <a:off x="5990168" y="2141240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JIS</a:t>
            </a:r>
            <a:r>
              <a:rPr lang="ja-JP" altLang="en-US" dirty="0"/>
              <a:t>コードで表す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C06C96-2D2B-B040-9E32-EF5D069C2CA7}"/>
              </a:ext>
            </a:extLst>
          </p:cNvPr>
          <p:cNvSpPr/>
          <p:nvPr/>
        </p:nvSpPr>
        <p:spPr>
          <a:xfrm>
            <a:off x="5990952" y="2578452"/>
            <a:ext cx="1925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24:00100100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49:01001001</a:t>
            </a:r>
          </a:p>
          <a:p>
            <a:r>
              <a:rPr lang="en" altLang="ja-JP">
                <a:effectLst/>
                <a:latin typeface="Monaco" pitchFamily="2" charset="0"/>
              </a:rPr>
              <a:t>3d:00111101</a:t>
            </a:r>
          </a:p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28:00101000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E21709-4A16-E044-BBA4-FFD4C0725E3D}"/>
              </a:ext>
            </a:extLst>
          </p:cNvPr>
          <p:cNvSpPr/>
          <p:nvPr/>
        </p:nvSpPr>
        <p:spPr>
          <a:xfrm>
            <a:off x="401256" y="274367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95:10010101</a:t>
            </a:r>
          </a:p>
          <a:p>
            <a:r>
              <a:rPr lang="en" altLang="ja-JP">
                <a:effectLst/>
                <a:latin typeface="Monaco" pitchFamily="2" charset="0"/>
              </a:rPr>
              <a:t>5c:01011100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F5257E-E571-7E41-8D5C-D7446C39B521}"/>
              </a:ext>
            </a:extLst>
          </p:cNvPr>
          <p:cNvSpPr/>
          <p:nvPr/>
        </p:nvSpPr>
        <p:spPr>
          <a:xfrm>
            <a:off x="3098696" y="2763996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c9:11001001</a:t>
            </a:r>
          </a:p>
          <a:p>
            <a:r>
              <a:rPr lang="en" altLang="ja-JP">
                <a:effectLst/>
                <a:latin typeface="Monaco" pitchFamily="2" charset="0"/>
              </a:rPr>
              <a:t>bd:10111101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2CF60E-9C75-A044-B575-37EA119F2DEB}"/>
              </a:ext>
            </a:extLst>
          </p:cNvPr>
          <p:cNvSpPr/>
          <p:nvPr/>
        </p:nvSpPr>
        <p:spPr>
          <a:xfrm>
            <a:off x="3572272" y="2786092"/>
            <a:ext cx="135632" cy="584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C2B9F9-6E71-8744-BEAA-BD150CA408D5}"/>
              </a:ext>
            </a:extLst>
          </p:cNvPr>
          <p:cNvSpPr/>
          <p:nvPr/>
        </p:nvSpPr>
        <p:spPr>
          <a:xfrm>
            <a:off x="864672" y="3052028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835A3-0C56-F141-878C-E784068916A8}"/>
              </a:ext>
            </a:extLst>
          </p:cNvPr>
          <p:cNvSpPr txBox="1"/>
          <p:nvPr/>
        </p:nvSpPr>
        <p:spPr>
          <a:xfrm>
            <a:off x="257240" y="3895804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バイト目に</a:t>
            </a:r>
            <a:r>
              <a:rPr kumimoji="1" lang="en-US" altLang="ja-JP" dirty="0"/>
              <a:t>ASCII</a:t>
            </a:r>
            <a:r>
              <a:rPr lang="ja-JP" altLang="en-US" dirty="0"/>
              <a:t>が</a:t>
            </a:r>
            <a:endParaRPr lang="en-US" altLang="ja-JP" dirty="0"/>
          </a:p>
          <a:p>
            <a:r>
              <a:rPr kumimoji="1" lang="ja-JP" altLang="en-US" dirty="0"/>
              <a:t>表れる</a:t>
            </a:r>
            <a:endParaRPr kumimoji="1" lang="en-US" altLang="ja-JP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432341-1A95-254D-9FB6-38EAE56CF1FC}"/>
              </a:ext>
            </a:extLst>
          </p:cNvPr>
          <p:cNvSpPr/>
          <p:nvPr/>
        </p:nvSpPr>
        <p:spPr>
          <a:xfrm>
            <a:off x="6468368" y="2625308"/>
            <a:ext cx="162560" cy="250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21CCE5-F62A-8B48-9E75-9B2E325057AF}"/>
              </a:ext>
            </a:extLst>
          </p:cNvPr>
          <p:cNvSpPr txBox="1"/>
          <p:nvPr/>
        </p:nvSpPr>
        <p:spPr>
          <a:xfrm>
            <a:off x="6021328" y="536392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最上位ビットが</a:t>
            </a:r>
            <a:r>
              <a:rPr lang="ja-JP" altLang="en-US" dirty="0"/>
              <a:t>必ず</a:t>
            </a:r>
            <a:r>
              <a:rPr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54599613-A627-474B-A3AE-EDE2428B9F1B}"/>
              </a:ext>
            </a:extLst>
          </p:cNvPr>
          <p:cNvSpPr/>
          <p:nvPr/>
        </p:nvSpPr>
        <p:spPr>
          <a:xfrm>
            <a:off x="7596128" y="263088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66E7AE46-9026-674A-87C3-B09CE4185DE0}"/>
              </a:ext>
            </a:extLst>
          </p:cNvPr>
          <p:cNvSpPr/>
          <p:nvPr/>
        </p:nvSpPr>
        <p:spPr>
          <a:xfrm>
            <a:off x="7606288" y="34741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EA91BBA8-D54B-1E46-97B5-5A6109594543}"/>
              </a:ext>
            </a:extLst>
          </p:cNvPr>
          <p:cNvSpPr/>
          <p:nvPr/>
        </p:nvSpPr>
        <p:spPr>
          <a:xfrm>
            <a:off x="7596128" y="398216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BDA4249E-E959-A44D-825E-AFE49283A1BB}"/>
              </a:ext>
            </a:extLst>
          </p:cNvPr>
          <p:cNvSpPr/>
          <p:nvPr/>
        </p:nvSpPr>
        <p:spPr>
          <a:xfrm>
            <a:off x="7606288" y="48254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0B0647A-909E-7F49-B3E3-420DC87C2B6A}"/>
              </a:ext>
            </a:extLst>
          </p:cNvPr>
          <p:cNvSpPr txBox="1"/>
          <p:nvPr/>
        </p:nvSpPr>
        <p:spPr>
          <a:xfrm>
            <a:off x="7809488" y="28848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漢字スタート</a:t>
            </a:r>
            <a:endParaRPr kumimoji="1" lang="ja-JP" altLang="en-US" sz="1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077F5-CA6C-0B44-A8E2-26E0AA26E9F3}"/>
              </a:ext>
            </a:extLst>
          </p:cNvPr>
          <p:cNvSpPr txBox="1"/>
          <p:nvPr/>
        </p:nvSpPr>
        <p:spPr>
          <a:xfrm>
            <a:off x="7789168" y="4236164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ASCII</a:t>
            </a:r>
            <a:r>
              <a:rPr lang="ja-JP" altLang="en-US" sz="1400" dirty="0"/>
              <a:t>スタート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9A7528-1CE8-8F4A-BA5D-53D985713CBA}"/>
              </a:ext>
            </a:extLst>
          </p:cNvPr>
          <p:cNvSpPr txBox="1"/>
          <p:nvPr/>
        </p:nvSpPr>
        <p:spPr>
          <a:xfrm>
            <a:off x="7819648" y="35757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219543-4718-7D45-B98A-19D615DA6D0B}"/>
              </a:ext>
            </a:extLst>
          </p:cNvPr>
          <p:cNvSpPr txBox="1"/>
          <p:nvPr/>
        </p:nvSpPr>
        <p:spPr>
          <a:xfrm>
            <a:off x="7789168" y="48051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8171DD89-9791-874B-8A36-5B3BD66F5717}"/>
              </a:ext>
            </a:extLst>
          </p:cNvPr>
          <p:cNvSpPr/>
          <p:nvPr/>
        </p:nvSpPr>
        <p:spPr>
          <a:xfrm>
            <a:off x="4710688" y="283408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5D495-6CAC-2B4C-B4B7-D89A1E07AC68}"/>
              </a:ext>
            </a:extLst>
          </p:cNvPr>
          <p:cNvSpPr txBox="1"/>
          <p:nvPr/>
        </p:nvSpPr>
        <p:spPr>
          <a:xfrm>
            <a:off x="4913888" y="29356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1AFEF3F0-4CBA-FC45-B965-EAD370EEBA79}"/>
              </a:ext>
            </a:extLst>
          </p:cNvPr>
          <p:cNvSpPr/>
          <p:nvPr/>
        </p:nvSpPr>
        <p:spPr>
          <a:xfrm>
            <a:off x="2028448" y="28137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D75AD1F-B0EC-C14C-BDCD-177B8CC1D635}"/>
              </a:ext>
            </a:extLst>
          </p:cNvPr>
          <p:cNvSpPr txBox="1"/>
          <p:nvPr/>
        </p:nvSpPr>
        <p:spPr>
          <a:xfrm>
            <a:off x="2226568" y="29153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表</a:t>
            </a:r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C6CDE667-AEAE-1647-94E5-5989DFF1E58D}"/>
              </a:ext>
            </a:extLst>
          </p:cNvPr>
          <p:cNvSpPr/>
          <p:nvPr/>
        </p:nvSpPr>
        <p:spPr>
          <a:xfrm>
            <a:off x="4720848" y="33522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687672A-C9F1-DA4E-830C-70D9C2F9CFD8}"/>
              </a:ext>
            </a:extLst>
          </p:cNvPr>
          <p:cNvSpPr txBox="1"/>
          <p:nvPr/>
        </p:nvSpPr>
        <p:spPr>
          <a:xfrm>
            <a:off x="4957970" y="333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id="{AE5636E7-A487-5440-AAA6-D1B62F382855}"/>
              </a:ext>
            </a:extLst>
          </p:cNvPr>
          <p:cNvSpPr/>
          <p:nvPr/>
        </p:nvSpPr>
        <p:spPr>
          <a:xfrm>
            <a:off x="2028448" y="334208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DDECA-EFBE-7640-8BFD-1D5EF64B043F}"/>
              </a:ext>
            </a:extLst>
          </p:cNvPr>
          <p:cNvSpPr txBox="1"/>
          <p:nvPr/>
        </p:nvSpPr>
        <p:spPr>
          <a:xfrm>
            <a:off x="2270650" y="33217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1</a:t>
            </a:r>
            <a:endParaRPr kumimoji="1" lang="ja-JP" altLang="en-US" sz="1400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8785BE4-C738-EB4B-84AD-7C5BA474275C}"/>
              </a:ext>
            </a:extLst>
          </p:cNvPr>
          <p:cNvSpPr/>
          <p:nvPr/>
        </p:nvSpPr>
        <p:spPr>
          <a:xfrm>
            <a:off x="323528" y="48743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latin typeface="Monaco" pitchFamily="2" charset="0"/>
              </a:rPr>
              <a:t>5c:01011100</a:t>
            </a:r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AE0C36A5-C2D1-B64B-9E40-126995D4D156}"/>
              </a:ext>
            </a:extLst>
          </p:cNvPr>
          <p:cNvSpPr/>
          <p:nvPr/>
        </p:nvSpPr>
        <p:spPr>
          <a:xfrm>
            <a:off x="1895442" y="4931990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596798-A585-C047-9868-8FD151FF80C1}"/>
              </a:ext>
            </a:extLst>
          </p:cNvPr>
          <p:cNvSpPr txBox="1"/>
          <p:nvPr/>
        </p:nvSpPr>
        <p:spPr>
          <a:xfrm>
            <a:off x="2078322" y="49116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\</a:t>
            </a:r>
            <a:endParaRPr kumimoji="1" lang="ja-JP" altLang="en-US" sz="1400" dirty="0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A808F346-5E31-954E-8331-FDEB24460D2A}"/>
              </a:ext>
            </a:extLst>
          </p:cNvPr>
          <p:cNvSpPr/>
          <p:nvPr/>
        </p:nvSpPr>
        <p:spPr>
          <a:xfrm rot="2700000">
            <a:off x="5767328" y="15633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90A1E9DB-0F0F-0043-939C-2BEFE0E27C58}"/>
              </a:ext>
            </a:extLst>
          </p:cNvPr>
          <p:cNvSpPr/>
          <p:nvPr/>
        </p:nvSpPr>
        <p:spPr>
          <a:xfrm rot="5400000">
            <a:off x="3948688" y="16141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8E32D220-2C1A-784E-9A62-3B08661EF3AA}"/>
              </a:ext>
            </a:extLst>
          </p:cNvPr>
          <p:cNvSpPr/>
          <p:nvPr/>
        </p:nvSpPr>
        <p:spPr>
          <a:xfrm rot="8100000">
            <a:off x="2018289" y="158368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FEA1749-83CC-F242-8AC2-7839A9DB5A54}"/>
              </a:ext>
            </a:extLst>
          </p:cNvPr>
          <p:cNvSpPr/>
          <p:nvPr/>
        </p:nvSpPr>
        <p:spPr>
          <a:xfrm>
            <a:off x="3059832" y="386621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最上位ビットが必ず</a:t>
            </a: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26EAF74-7780-254F-8A71-B94DE5EF3699}"/>
              </a:ext>
            </a:extLst>
          </p:cNvPr>
          <p:cNvSpPr txBox="1"/>
          <p:nvPr/>
        </p:nvSpPr>
        <p:spPr>
          <a:xfrm>
            <a:off x="179512" y="6165304"/>
            <a:ext cx="823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5c</a:t>
            </a:r>
            <a:r>
              <a:rPr lang="ja-JP" altLang="en-US" dirty="0"/>
              <a:t>は特別な文字</a:t>
            </a:r>
            <a:r>
              <a:rPr lang="en-US" altLang="ja-JP" dirty="0"/>
              <a:t>(</a:t>
            </a:r>
            <a:r>
              <a:rPr lang="ja-JP" altLang="en-US" dirty="0"/>
              <a:t>エスケープ</a:t>
            </a:r>
            <a:r>
              <a:rPr lang="en-US" altLang="ja-JP" dirty="0"/>
              <a:t>/</a:t>
            </a:r>
            <a:r>
              <a:rPr lang="ja-JP" altLang="en-US" dirty="0"/>
              <a:t>パスの区切り</a:t>
            </a:r>
            <a:r>
              <a:rPr lang="en-US" altLang="ja-JP" dirty="0"/>
              <a:t>)</a:t>
            </a:r>
            <a:r>
              <a:rPr lang="ja-JP" altLang="en-US" dirty="0"/>
              <a:t>であるため、不具合を起こしやすい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426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DAA93B-9351-1D4D-9CFC-E502766E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UTF-8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7ED3AD-F290-1F43-9EC2-3D60B1A21AF5}"/>
              </a:ext>
            </a:extLst>
          </p:cNvPr>
          <p:cNvSpPr/>
          <p:nvPr/>
        </p:nvSpPr>
        <p:spPr>
          <a:xfrm>
            <a:off x="3635896" y="2780928"/>
            <a:ext cx="35060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  <a:endParaRPr lang="ja-JP" altLang="en-US" sz="5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21A08E-E6CA-0840-BA74-BAA21140BDC4}"/>
              </a:ext>
            </a:extLst>
          </p:cNvPr>
          <p:cNvSpPr txBox="1"/>
          <p:nvPr/>
        </p:nvSpPr>
        <p:spPr>
          <a:xfrm>
            <a:off x="827584" y="980728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最初に「何バイト続くか」をビットで表現</a:t>
            </a:r>
            <a:endParaRPr kumimoji="1" lang="en-US" altLang="ja-JP" sz="2400" dirty="0"/>
          </a:p>
          <a:p>
            <a:r>
              <a:rPr lang="en-US" altLang="ja-JP" sz="2400" dirty="0"/>
              <a:t>2</a:t>
            </a:r>
            <a:r>
              <a:rPr lang="ja-JP" altLang="en-US" sz="2400" dirty="0"/>
              <a:t>バイト目以降は「</a:t>
            </a:r>
            <a:r>
              <a:rPr lang="en-US" altLang="ja-JP" sz="2400" dirty="0"/>
              <a:t>10</a:t>
            </a:r>
            <a:r>
              <a:rPr lang="ja-JP" altLang="en-US" sz="2400" dirty="0"/>
              <a:t>」からスタート</a:t>
            </a:r>
            <a:endParaRPr kumimoji="1" lang="ja-JP" altLang="en-US" sz="24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38B78C4-EA0D-9D46-A5B2-EC203BDCBAF9}"/>
              </a:ext>
            </a:extLst>
          </p:cNvPr>
          <p:cNvSpPr/>
          <p:nvPr/>
        </p:nvSpPr>
        <p:spPr>
          <a:xfrm>
            <a:off x="3635896" y="2852936"/>
            <a:ext cx="1800200" cy="7200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F4361F-3D84-024C-92C6-3A84455DDF58}"/>
              </a:ext>
            </a:extLst>
          </p:cNvPr>
          <p:cNvSpPr txBox="1"/>
          <p:nvPr/>
        </p:nvSpPr>
        <p:spPr>
          <a:xfrm>
            <a:off x="1331640" y="292494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693673-2CB3-7B41-A0C1-131008639B59}"/>
              </a:ext>
            </a:extLst>
          </p:cNvPr>
          <p:cNvSpPr txBox="1"/>
          <p:nvPr/>
        </p:nvSpPr>
        <p:spPr>
          <a:xfrm>
            <a:off x="1331640" y="378904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9B7A97-AF32-7542-84F7-9F3C8DAB6989}"/>
              </a:ext>
            </a:extLst>
          </p:cNvPr>
          <p:cNvSpPr txBox="1"/>
          <p:nvPr/>
        </p:nvSpPr>
        <p:spPr>
          <a:xfrm>
            <a:off x="1331640" y="465313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</a:t>
            </a:r>
            <a:r>
              <a:rPr kumimoji="1" lang="ja-JP" altLang="en-US" sz="2800" dirty="0"/>
              <a:t>バイト目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FCEEC4-3585-5D47-AD23-D799711DFCF9}"/>
              </a:ext>
            </a:extLst>
          </p:cNvPr>
          <p:cNvSpPr txBox="1"/>
          <p:nvPr/>
        </p:nvSpPr>
        <p:spPr>
          <a:xfrm>
            <a:off x="2915816" y="191683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全部で</a:t>
            </a:r>
            <a:r>
              <a:rPr kumimoji="1" lang="en-US" altLang="ja-JP" sz="2800" dirty="0"/>
              <a:t>3</a:t>
            </a:r>
            <a:r>
              <a:rPr kumimoji="1" lang="ja-JP" altLang="en-US" sz="2800" dirty="0"/>
              <a:t>バイトです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34BAA8-79AE-EF40-B8B1-0BC7FBBFC4F8}"/>
              </a:ext>
            </a:extLst>
          </p:cNvPr>
          <p:cNvSpPr/>
          <p:nvPr/>
        </p:nvSpPr>
        <p:spPr>
          <a:xfrm>
            <a:off x="3635896" y="3717032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0FACAF51-4423-984B-A8F2-B6B572C40423}"/>
              </a:ext>
            </a:extLst>
          </p:cNvPr>
          <p:cNvSpPr/>
          <p:nvPr/>
        </p:nvSpPr>
        <p:spPr>
          <a:xfrm>
            <a:off x="3635896" y="4509120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1DFDF9-4FE4-7745-A5BF-C75371820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34208" y="2440052"/>
            <a:ext cx="0" cy="4128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DE3974-E04D-1141-837A-3C13DA9D5A13}"/>
              </a:ext>
            </a:extLst>
          </p:cNvPr>
          <p:cNvSpPr txBox="1"/>
          <p:nvPr/>
        </p:nvSpPr>
        <p:spPr>
          <a:xfrm>
            <a:off x="1907704" y="5589240"/>
            <a:ext cx="453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UTF</a:t>
            </a:r>
            <a:r>
              <a:rPr lang="en-US" altLang="ja-JP" sz="2800" dirty="0"/>
              <a:t>-8</a:t>
            </a:r>
            <a:r>
              <a:rPr lang="ja-JP" altLang="en-US" sz="2800" dirty="0"/>
              <a:t>の</a:t>
            </a:r>
            <a:r>
              <a:rPr lang="en-US" altLang="ja-JP" sz="2800" dirty="0"/>
              <a:t>2</a:t>
            </a:r>
            <a:r>
              <a:rPr lang="ja-JP" altLang="en-US" sz="2800" dirty="0"/>
              <a:t>バイト目以降です</a:t>
            </a:r>
            <a:endParaRPr kumimoji="1" lang="ja-JP" altLang="en-US" sz="28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43195D4-973B-2A4D-9ADB-7AA7AB71157B}"/>
              </a:ext>
            </a:extLst>
          </p:cNvPr>
          <p:cNvCxnSpPr>
            <a:cxnSpLocks/>
          </p:cNvCxnSpPr>
          <p:nvPr/>
        </p:nvCxnSpPr>
        <p:spPr>
          <a:xfrm flipV="1">
            <a:off x="4067944" y="5229200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BE6BF7D-3FD1-C647-AE66-9C63109BFE77}"/>
              </a:ext>
            </a:extLst>
          </p:cNvPr>
          <p:cNvSpPr txBox="1"/>
          <p:nvPr/>
        </p:nvSpPr>
        <p:spPr>
          <a:xfrm>
            <a:off x="5004048" y="638132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必ず最上位ビットが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429395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BB8DB-049A-3449-8DAA-04D712ED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UTF-8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020B2F-E930-B845-A5D8-BE5BEEF12AB6}"/>
              </a:ext>
            </a:extLst>
          </p:cNvPr>
          <p:cNvSpPr txBox="1"/>
          <p:nvPr/>
        </p:nvSpPr>
        <p:spPr>
          <a:xfrm>
            <a:off x="783991" y="2706948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AAAA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BBBB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DDDD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373E2C-D332-D347-8B4C-BD5D08C5A695}"/>
              </a:ext>
            </a:extLst>
          </p:cNvPr>
          <p:cNvSpPr txBox="1"/>
          <p:nvPr/>
        </p:nvSpPr>
        <p:spPr>
          <a:xfrm>
            <a:off x="467544" y="204471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連続する</a:t>
            </a:r>
            <a:r>
              <a:rPr lang="en-US" altLang="ja-JP" dirty="0"/>
              <a:t>1</a:t>
            </a:r>
            <a:r>
              <a:rPr lang="ja-JP" altLang="en-US" dirty="0"/>
              <a:t>がバイト数を表現</a:t>
            </a:r>
            <a:endParaRPr kumimoji="1" lang="ja-JP" altLang="en-US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21318B9-7716-4441-B9D8-C441625EE3B2}"/>
              </a:ext>
            </a:extLst>
          </p:cNvPr>
          <p:cNvSpPr/>
          <p:nvPr/>
        </p:nvSpPr>
        <p:spPr>
          <a:xfrm>
            <a:off x="855471" y="3364093"/>
            <a:ext cx="554181" cy="997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563CB9-355A-3041-982A-D00951C0EA7F}"/>
              </a:ext>
            </a:extLst>
          </p:cNvPr>
          <p:cNvSpPr txBox="1"/>
          <p:nvPr/>
        </p:nvSpPr>
        <p:spPr>
          <a:xfrm>
            <a:off x="467544" y="479715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lang="ja-JP" altLang="en-US" dirty="0"/>
              <a:t>バイト目以降の予約ビット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0984412-06C8-714F-8633-C22DDC580146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1132562" y="4361620"/>
            <a:ext cx="1" cy="435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7465D8-8264-F143-A296-A1B0D1E88868}"/>
              </a:ext>
            </a:extLst>
          </p:cNvPr>
          <p:cNvSpPr/>
          <p:nvPr/>
        </p:nvSpPr>
        <p:spPr>
          <a:xfrm>
            <a:off x="855472" y="2791438"/>
            <a:ext cx="1099127" cy="4433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18050A7-9DBD-8A4F-864A-1A3004DA5132}"/>
              </a:ext>
            </a:extLst>
          </p:cNvPr>
          <p:cNvCxnSpPr/>
          <p:nvPr/>
        </p:nvCxnSpPr>
        <p:spPr>
          <a:xfrm>
            <a:off x="1331144" y="2385038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547E4390-1CA8-234E-8FF4-04FDE1338F55}"/>
              </a:ext>
            </a:extLst>
          </p:cNvPr>
          <p:cNvSpPr/>
          <p:nvPr/>
        </p:nvSpPr>
        <p:spPr>
          <a:xfrm>
            <a:off x="3065385" y="2883802"/>
            <a:ext cx="283905" cy="138545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F915DB-C6ED-254F-979C-5F8A9DC16032}"/>
              </a:ext>
            </a:extLst>
          </p:cNvPr>
          <p:cNvSpPr txBox="1"/>
          <p:nvPr/>
        </p:nvSpPr>
        <p:spPr>
          <a:xfrm>
            <a:off x="3345665" y="33994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データ部分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D196884-AD13-CF4A-A9A9-76549B587CE3}"/>
              </a:ext>
            </a:extLst>
          </p:cNvPr>
          <p:cNvSpPr txBox="1"/>
          <p:nvPr/>
        </p:nvSpPr>
        <p:spPr>
          <a:xfrm>
            <a:off x="5076056" y="386104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52F00A-226E-FB4C-BD44-47E9520B931E}"/>
              </a:ext>
            </a:extLst>
          </p:cNvPr>
          <p:cNvSpPr txBox="1"/>
          <p:nvPr/>
        </p:nvSpPr>
        <p:spPr>
          <a:xfrm>
            <a:off x="5652120" y="1916832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8C45B1-89B2-444C-BAE1-2B5C040DB348}"/>
              </a:ext>
            </a:extLst>
          </p:cNvPr>
          <p:cNvSpPr txBox="1"/>
          <p:nvPr/>
        </p:nvSpPr>
        <p:spPr>
          <a:xfrm>
            <a:off x="8055342" y="1897776"/>
            <a:ext cx="739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E3</a:t>
            </a:r>
            <a:endParaRPr kumimoji="1" lang="en-US" altLang="ja-JP" sz="3600" dirty="0">
              <a:solidFill>
                <a:srgbClr val="FF0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81</a:t>
            </a:r>
            <a:endParaRPr lang="en-US" altLang="ja-JP" sz="3600" dirty="0">
              <a:solidFill>
                <a:srgbClr val="FFC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82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4C14C79-9604-B04D-9ED9-400C2727250C}"/>
              </a:ext>
            </a:extLst>
          </p:cNvPr>
          <p:cNvSpPr txBox="1"/>
          <p:nvPr/>
        </p:nvSpPr>
        <p:spPr>
          <a:xfrm>
            <a:off x="6130253" y="4379450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</a:p>
          <a:p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</a:p>
          <a:p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FAE7AF-D864-F04B-B91A-DF9B36EE22D9}"/>
              </a:ext>
            </a:extLst>
          </p:cNvPr>
          <p:cNvSpPr txBox="1"/>
          <p:nvPr/>
        </p:nvSpPr>
        <p:spPr>
          <a:xfrm>
            <a:off x="5570366" y="4379450"/>
            <a:ext cx="4619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3</a:t>
            </a:r>
            <a:endParaRPr lang="en-US" altLang="ja-JP" sz="3600" dirty="0"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4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484685-B762-4944-9BB1-2210D96B3A68}"/>
              </a:ext>
            </a:extLst>
          </p:cNvPr>
          <p:cNvSpPr txBox="1"/>
          <p:nvPr/>
        </p:nvSpPr>
        <p:spPr>
          <a:xfrm>
            <a:off x="1691680" y="112474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r>
              <a:rPr kumimoji="1" lang="ja-JP" altLang="en-US" sz="2800" dirty="0"/>
              <a:t>のビット表現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9F56BE16-B052-1845-832C-B2CE01C17EB1}"/>
              </a:ext>
            </a:extLst>
          </p:cNvPr>
          <p:cNvSpPr/>
          <p:nvPr/>
        </p:nvSpPr>
        <p:spPr>
          <a:xfrm rot="13500000">
            <a:off x="4406325" y="462162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CB342490-1750-B946-83AE-B841AE88FA35}"/>
              </a:ext>
            </a:extLst>
          </p:cNvPr>
          <p:cNvSpPr/>
          <p:nvPr/>
        </p:nvSpPr>
        <p:spPr>
          <a:xfrm>
            <a:off x="4927046" y="2540954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00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143EFC-178A-2341-A833-D08A26377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文字コードのまとめ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84585F-570E-B04A-A3EF-927B59A667A4}"/>
              </a:ext>
            </a:extLst>
          </p:cNvPr>
          <p:cNvSpPr txBox="1"/>
          <p:nvPr/>
        </p:nvSpPr>
        <p:spPr>
          <a:xfrm>
            <a:off x="971600" y="5085184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日本語を扱うのはややこしい</a:t>
            </a:r>
            <a:endParaRPr lang="en-US" altLang="ja-JP" sz="3200" dirty="0"/>
          </a:p>
          <a:p>
            <a:r>
              <a:rPr kumimoji="1" lang="en-US" altLang="ja-JP" sz="3200" dirty="0"/>
              <a:t>(</a:t>
            </a:r>
            <a:r>
              <a:rPr kumimoji="1" lang="ja-JP" altLang="en-US" sz="3200" dirty="0"/>
              <a:t>国際化はややこしい</a:t>
            </a:r>
            <a:r>
              <a:rPr kumimoji="1" lang="en-US" altLang="ja-JP" sz="3200" dirty="0"/>
              <a:t>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1FE827-7CE4-BB4B-ADA5-B2D7E086863F}"/>
              </a:ext>
            </a:extLst>
          </p:cNvPr>
          <p:cNvSpPr/>
          <p:nvPr/>
        </p:nvSpPr>
        <p:spPr>
          <a:xfrm>
            <a:off x="1979712" y="1988840"/>
            <a:ext cx="53823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字体</a:t>
            </a:r>
            <a:r>
              <a:rPr lang="en-US" altLang="ja-JP" sz="2800" dirty="0"/>
              <a:t> (</a:t>
            </a:r>
            <a:r>
              <a:rPr lang="ja-JP" altLang="en-US" sz="2800" dirty="0"/>
              <a:t>文字の共通概念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文字コード</a:t>
            </a:r>
            <a:r>
              <a:rPr lang="en-US" altLang="ja-JP" sz="2800" dirty="0">
                <a:solidFill>
                  <a:srgbClr val="011893"/>
                </a:solidFill>
              </a:rPr>
              <a:t> </a:t>
            </a:r>
            <a:r>
              <a:rPr lang="en-US" altLang="ja-JP" sz="2800" dirty="0"/>
              <a:t>(</a:t>
            </a:r>
            <a:r>
              <a:rPr lang="ja-JP" altLang="en-US" sz="2800" dirty="0"/>
              <a:t>文字番号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エンコード</a:t>
            </a:r>
            <a:r>
              <a:rPr lang="en-US" altLang="ja-JP" sz="2800" dirty="0"/>
              <a:t>(</a:t>
            </a:r>
            <a:r>
              <a:rPr lang="ja-JP" altLang="en-US" sz="2800" dirty="0"/>
              <a:t>バイト表現</a:t>
            </a:r>
            <a:r>
              <a:rPr lang="en-US" altLang="ja-JP" sz="2800" dirty="0"/>
              <a:t>)</a:t>
            </a:r>
          </a:p>
          <a:p>
            <a:r>
              <a:rPr lang="ja-JP" altLang="en-US" sz="2800" dirty="0">
                <a:solidFill>
                  <a:srgbClr val="011893"/>
                </a:solidFill>
              </a:rPr>
              <a:t>字形</a:t>
            </a:r>
            <a:r>
              <a:rPr lang="en-US" altLang="ja-JP" sz="2800" dirty="0"/>
              <a:t>(</a:t>
            </a:r>
            <a:r>
              <a:rPr lang="ja-JP" altLang="en-US" sz="2800" dirty="0"/>
              <a:t>文字をどう表示するか</a:t>
            </a:r>
            <a:r>
              <a:rPr lang="en-US" altLang="ja-JP" sz="28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3F1C-16A3-1A46-8779-55C994FE8B6A}"/>
              </a:ext>
            </a:extLst>
          </p:cNvPr>
          <p:cNvSpPr txBox="1"/>
          <p:nvPr/>
        </p:nvSpPr>
        <p:spPr>
          <a:xfrm>
            <a:off x="1043608" y="12687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抽象的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ADDF6F-3FA3-DA48-9757-F19D396F46CA}"/>
              </a:ext>
            </a:extLst>
          </p:cNvPr>
          <p:cNvSpPr txBox="1"/>
          <p:nvPr/>
        </p:nvSpPr>
        <p:spPr>
          <a:xfrm>
            <a:off x="1043608" y="40770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具体的</a:t>
            </a: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ABBFD23D-C617-BD45-A115-23B639524821}"/>
              </a:ext>
            </a:extLst>
          </p:cNvPr>
          <p:cNvSpPr/>
          <p:nvPr/>
        </p:nvSpPr>
        <p:spPr>
          <a:xfrm>
            <a:off x="1475656" y="1988840"/>
            <a:ext cx="360040" cy="20162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98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7666E3-B6BB-C74D-83D9-87CB5001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辞書とは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9A7AB-7B3B-D84B-8DC8-067910ACC3D3}"/>
              </a:ext>
            </a:extLst>
          </p:cNvPr>
          <p:cNvSpPr txBox="1"/>
          <p:nvPr/>
        </p:nvSpPr>
        <p:spPr>
          <a:xfrm>
            <a:off x="395536" y="105273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キーと値を結びつけるデータ構造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3EDC74-827D-5D45-B42A-1BBA9858162E}"/>
              </a:ext>
            </a:extLst>
          </p:cNvPr>
          <p:cNvSpPr txBox="1"/>
          <p:nvPr/>
        </p:nvSpPr>
        <p:spPr>
          <a:xfrm>
            <a:off x="755576" y="1772816"/>
            <a:ext cx="770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{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1</a:t>
            </a:r>
            <a:r>
              <a:rPr kumimoji="1" lang="en-US" altLang="ja-JP" sz="4000" dirty="0">
                <a:solidFill>
                  <a:srgbClr val="FF0000"/>
                </a:solidFill>
              </a:rPr>
              <a:t>: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1</a:t>
            </a:r>
            <a:r>
              <a:rPr kumimoji="1" lang="en-US" altLang="ja-JP" sz="4000" dirty="0">
                <a:solidFill>
                  <a:srgbClr val="FF0000"/>
                </a:solidFill>
              </a:rPr>
              <a:t>,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2</a:t>
            </a:r>
            <a:r>
              <a:rPr kumimoji="1" lang="en-US" altLang="ja-JP" sz="4000" dirty="0">
                <a:solidFill>
                  <a:srgbClr val="FF0000"/>
                </a:solidFill>
              </a:rPr>
              <a:t>: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2</a:t>
            </a:r>
            <a:r>
              <a:rPr kumimoji="1" lang="en-US" altLang="ja-JP" sz="4000" dirty="0">
                <a:solidFill>
                  <a:srgbClr val="FF0000"/>
                </a:solidFill>
              </a:rPr>
              <a:t>,</a:t>
            </a:r>
            <a:r>
              <a:rPr kumimoji="1" lang="en-US" altLang="ja-JP" sz="4000" dirty="0"/>
              <a:t> </a:t>
            </a:r>
            <a:r>
              <a:rPr kumimoji="1" lang="ja-JP" altLang="en-US" sz="4000" dirty="0"/>
              <a:t>キー</a:t>
            </a:r>
            <a:r>
              <a:rPr kumimoji="1" lang="en-US" altLang="ja-JP" sz="4000" dirty="0"/>
              <a:t>3</a:t>
            </a:r>
            <a:r>
              <a:rPr kumimoji="1" lang="en-US" altLang="ja-JP" sz="4000" dirty="0">
                <a:solidFill>
                  <a:srgbClr val="FF0000"/>
                </a:solidFill>
              </a:rPr>
              <a:t>: </a:t>
            </a:r>
            <a:r>
              <a:rPr kumimoji="1" lang="ja-JP" altLang="en-US" sz="4000" dirty="0"/>
              <a:t>値</a:t>
            </a:r>
            <a:r>
              <a:rPr kumimoji="1" lang="en-US" altLang="ja-JP" sz="4000" dirty="0"/>
              <a:t>3</a:t>
            </a:r>
            <a:r>
              <a:rPr kumimoji="1" lang="en-US" altLang="ja-JP" sz="4000" dirty="0">
                <a:solidFill>
                  <a:srgbClr val="FF0000"/>
                </a:solidFill>
              </a:rPr>
              <a:t>}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8BB4-15F4-ED4A-81F7-0898115E5549}"/>
              </a:ext>
            </a:extLst>
          </p:cNvPr>
          <p:cNvSpPr txBox="1"/>
          <p:nvPr/>
        </p:nvSpPr>
        <p:spPr>
          <a:xfrm>
            <a:off x="899592" y="3068960"/>
            <a:ext cx="5929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中括弧で囲む</a:t>
            </a:r>
            <a:endParaRPr kumimoji="1" lang="en-US" altLang="ja-JP" sz="3200" dirty="0"/>
          </a:p>
          <a:p>
            <a:r>
              <a:rPr lang="ja-JP" altLang="en-US" sz="3200" dirty="0"/>
              <a:t>キーと値をコロンでつなぐ</a:t>
            </a:r>
            <a:endParaRPr lang="en-US" altLang="ja-JP" sz="3200" dirty="0"/>
          </a:p>
          <a:p>
            <a:r>
              <a:rPr kumimoji="1" lang="ja-JP" altLang="en-US" sz="3200" dirty="0"/>
              <a:t>キーと値の組をカンマで区切る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B9159C-B361-5543-AD9F-6429D32F6ABC}"/>
              </a:ext>
            </a:extLst>
          </p:cNvPr>
          <p:cNvSpPr txBox="1"/>
          <p:nvPr/>
        </p:nvSpPr>
        <p:spPr>
          <a:xfrm>
            <a:off x="2051720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他の言語では「ハッシュ」「連想配列」とも呼ばれる</a:t>
            </a:r>
          </a:p>
        </p:txBody>
      </p:sp>
    </p:spTree>
    <p:extLst>
      <p:ext uri="{BB962C8B-B14F-4D97-AF65-F5344CB8AC3E}">
        <p14:creationId xmlns:p14="http://schemas.microsoft.com/office/powerpoint/2010/main" val="90743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4DBF49-94A8-5C44-A29D-F8CF5AFC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 dirty="0"/>
              <a:t>リスト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91B01-5931-494F-B9C2-F56A870031BD}"/>
              </a:ext>
            </a:extLst>
          </p:cNvPr>
          <p:cNvSpPr txBox="1"/>
          <p:nvPr/>
        </p:nvSpPr>
        <p:spPr>
          <a:xfrm>
            <a:off x="1619672" y="105273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リストは、数字と要素を結びつける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BC73C-D73C-7E49-A963-BEB198CDCE19}"/>
              </a:ext>
            </a:extLst>
          </p:cNvPr>
          <p:cNvSpPr/>
          <p:nvPr/>
        </p:nvSpPr>
        <p:spPr>
          <a:xfrm>
            <a:off x="971600" y="1844824"/>
            <a:ext cx="65527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49D1C4-F3A7-1148-98C0-8B7DAB6EDD55}"/>
              </a:ext>
            </a:extLst>
          </p:cNvPr>
          <p:cNvSpPr/>
          <p:nvPr/>
        </p:nvSpPr>
        <p:spPr>
          <a:xfrm>
            <a:off x="2267744" y="2564904"/>
            <a:ext cx="115212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00813-BDC3-7E4E-9A2D-6CAE0DCB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32" y="5373216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DDA5DA-1971-2243-8EB0-ECDBC842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5445224"/>
            <a:ext cx="1143000" cy="1143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3511CD-362F-334E-817A-13724820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0" y="5373216"/>
            <a:ext cx="1143000" cy="1143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051C06-0174-D74A-8D23-ACFA78AF25E9}"/>
              </a:ext>
            </a:extLst>
          </p:cNvPr>
          <p:cNvSpPr txBox="1"/>
          <p:nvPr/>
        </p:nvSpPr>
        <p:spPr>
          <a:xfrm>
            <a:off x="228575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0</a:t>
            </a:r>
            <a:endParaRPr kumimoji="1" lang="ja-JP" altLang="en-US" sz="5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2D64A8-E3DB-184E-AE3C-4F7BAF92750B}"/>
              </a:ext>
            </a:extLst>
          </p:cNvPr>
          <p:cNvSpPr txBox="1"/>
          <p:nvPr/>
        </p:nvSpPr>
        <p:spPr>
          <a:xfrm>
            <a:off x="4095083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BFA0A9-5883-B342-B1A1-967B6EFCBA74}"/>
              </a:ext>
            </a:extLst>
          </p:cNvPr>
          <p:cNvSpPr txBox="1"/>
          <p:nvPr/>
        </p:nvSpPr>
        <p:spPr>
          <a:xfrm>
            <a:off x="582327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02B0D69-3DB4-5F45-A969-D4D91B36EDE6}"/>
              </a:ext>
            </a:extLst>
          </p:cNvPr>
          <p:cNvCxnSpPr>
            <a:cxnSpLocks/>
          </p:cNvCxnSpPr>
          <p:nvPr/>
        </p:nvCxnSpPr>
        <p:spPr>
          <a:xfrm flipH="1">
            <a:off x="2551212" y="4928394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91CCE2A-A870-8A4E-975D-BC28DAB0C472}"/>
              </a:ext>
            </a:extLst>
          </p:cNvPr>
          <p:cNvCxnSpPr>
            <a:cxnSpLocks/>
          </p:cNvCxnSpPr>
          <p:nvPr/>
        </p:nvCxnSpPr>
        <p:spPr>
          <a:xfrm flipH="1">
            <a:off x="4360540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DE7F4C5-701E-B243-AC8B-08E6137F8A85}"/>
              </a:ext>
            </a:extLst>
          </p:cNvPr>
          <p:cNvCxnSpPr>
            <a:cxnSpLocks/>
          </p:cNvCxnSpPr>
          <p:nvPr/>
        </p:nvCxnSpPr>
        <p:spPr>
          <a:xfrm flipH="1">
            <a:off x="6088732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EC5537-89F6-794D-A1FD-48B86CFADFF5}"/>
              </a:ext>
            </a:extLst>
          </p:cNvPr>
          <p:cNvSpPr/>
          <p:nvPr/>
        </p:nvSpPr>
        <p:spPr>
          <a:xfrm>
            <a:off x="4788024" y="2564904"/>
            <a:ext cx="167225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21C06A6-9F9E-2E47-9EAA-DFE138C1B352}"/>
              </a:ext>
            </a:extLst>
          </p:cNvPr>
          <p:cNvCxnSpPr/>
          <p:nvPr/>
        </p:nvCxnSpPr>
        <p:spPr>
          <a:xfrm>
            <a:off x="3491880" y="27809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BA4DECF-5D63-4448-AF05-AE1BD07A16C1}"/>
              </a:ext>
            </a:extLst>
          </p:cNvPr>
          <p:cNvCxnSpPr/>
          <p:nvPr/>
        </p:nvCxnSpPr>
        <p:spPr>
          <a:xfrm>
            <a:off x="3491880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16455B9-5754-7C4D-8C83-991F116CE87C}"/>
              </a:ext>
            </a:extLst>
          </p:cNvPr>
          <p:cNvCxnSpPr/>
          <p:nvPr/>
        </p:nvCxnSpPr>
        <p:spPr>
          <a:xfrm>
            <a:off x="3491880" y="3573016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C7581-FC94-2E4C-AEBF-3983BBC78D78}"/>
              </a:ext>
            </a:extLst>
          </p:cNvPr>
          <p:cNvSpPr txBox="1"/>
          <p:nvPr/>
        </p:nvSpPr>
        <p:spPr>
          <a:xfrm>
            <a:off x="323528" y="42930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インデックス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D2F5DD-49C9-BC44-8F63-AA11D17ADFD1}"/>
              </a:ext>
            </a:extLst>
          </p:cNvPr>
          <p:cNvSpPr txBox="1"/>
          <p:nvPr/>
        </p:nvSpPr>
        <p:spPr>
          <a:xfrm>
            <a:off x="395536" y="58052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要素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901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EF5C48-86F6-1C47-A734-6ED582579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F343F1-9BF6-0847-9BC3-F30F6C7370D9}"/>
              </a:ext>
            </a:extLst>
          </p:cNvPr>
          <p:cNvSpPr txBox="1"/>
          <p:nvPr/>
        </p:nvSpPr>
        <p:spPr>
          <a:xfrm>
            <a:off x="1835696" y="98072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r>
              <a:rPr kumimoji="1" lang="ja-JP" altLang="en-US" sz="2800" dirty="0"/>
              <a:t>は、キーと要素を結びつける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54884F-D99F-114C-A6C5-A6836D62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3933056"/>
            <a:ext cx="1143000" cy="1143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C051A7-2176-F24E-976C-0D99111C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80" y="4005064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19C3BC-8215-0347-A70D-BE2B515B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933056"/>
            <a:ext cx="1143000" cy="11430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2402825-9DB1-FC48-A761-7E51CDDF170E}"/>
              </a:ext>
            </a:extLst>
          </p:cNvPr>
          <p:cNvCxnSpPr>
            <a:cxnSpLocks/>
          </p:cNvCxnSpPr>
          <p:nvPr/>
        </p:nvCxnSpPr>
        <p:spPr>
          <a:xfrm flipH="1">
            <a:off x="3415308" y="5144418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6BC97CD-7E50-734B-B3CB-2BAA315B7A30}"/>
              </a:ext>
            </a:extLst>
          </p:cNvPr>
          <p:cNvCxnSpPr>
            <a:cxnSpLocks/>
          </p:cNvCxnSpPr>
          <p:nvPr/>
        </p:nvCxnSpPr>
        <p:spPr>
          <a:xfrm flipH="1">
            <a:off x="5224636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D24FFC8-5946-E745-95A7-EA9B1BFD81F3}"/>
              </a:ext>
            </a:extLst>
          </p:cNvPr>
          <p:cNvCxnSpPr>
            <a:cxnSpLocks/>
          </p:cNvCxnSpPr>
          <p:nvPr/>
        </p:nvCxnSpPr>
        <p:spPr>
          <a:xfrm flipH="1">
            <a:off x="6952828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BE62306-7DFC-3849-9D51-AED5006E6D17}"/>
              </a:ext>
            </a:extLst>
          </p:cNvPr>
          <p:cNvCxnSpPr/>
          <p:nvPr/>
        </p:nvCxnSpPr>
        <p:spPr>
          <a:xfrm>
            <a:off x="4355976" y="263691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3726F59-8E38-4E4D-BE02-705733D4401F}"/>
              </a:ext>
            </a:extLst>
          </p:cNvPr>
          <p:cNvCxnSpPr/>
          <p:nvPr/>
        </p:nvCxnSpPr>
        <p:spPr>
          <a:xfrm>
            <a:off x="4355976" y="299695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395C4DE-EC03-B047-8BC0-9C473E9EE246}"/>
              </a:ext>
            </a:extLst>
          </p:cNvPr>
          <p:cNvCxnSpPr/>
          <p:nvPr/>
        </p:nvCxnSpPr>
        <p:spPr>
          <a:xfrm>
            <a:off x="4355976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BDCB48A-C80F-9541-9C88-0CB0041B4C0D}"/>
              </a:ext>
            </a:extLst>
          </p:cNvPr>
          <p:cNvSpPr/>
          <p:nvPr/>
        </p:nvSpPr>
        <p:spPr>
          <a:xfrm>
            <a:off x="611560" y="1700808"/>
            <a:ext cx="799288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A222E19-F255-334E-9B54-3DC0B2DCF4D2}"/>
              </a:ext>
            </a:extLst>
          </p:cNvPr>
          <p:cNvSpPr/>
          <p:nvPr/>
        </p:nvSpPr>
        <p:spPr>
          <a:xfrm>
            <a:off x="2051720" y="2420888"/>
            <a:ext cx="223224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E4E18BA-87BB-C24A-9459-37197776762D}"/>
              </a:ext>
            </a:extLst>
          </p:cNvPr>
          <p:cNvSpPr/>
          <p:nvPr/>
        </p:nvSpPr>
        <p:spPr>
          <a:xfrm>
            <a:off x="5508104" y="2420888"/>
            <a:ext cx="86409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0458B7A-1E99-D74E-8AE6-AF67A79315E3}"/>
              </a:ext>
            </a:extLst>
          </p:cNvPr>
          <p:cNvSpPr txBox="1"/>
          <p:nvPr/>
        </p:nvSpPr>
        <p:spPr>
          <a:xfrm>
            <a:off x="2771800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158</a:t>
            </a:r>
            <a:endParaRPr kumimoji="1" lang="ja-JP" altLang="en-US" sz="5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E23343A-1D88-5144-82E1-52DDB6A2B64A}"/>
              </a:ext>
            </a:extLst>
          </p:cNvPr>
          <p:cNvSpPr txBox="1"/>
          <p:nvPr/>
        </p:nvSpPr>
        <p:spPr>
          <a:xfrm>
            <a:off x="4499992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198</a:t>
            </a:r>
            <a:endParaRPr kumimoji="1" lang="ja-JP" altLang="en-US" sz="5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3C9E45-C3C3-914B-8F60-A781F4D986EA}"/>
              </a:ext>
            </a:extLst>
          </p:cNvPr>
          <p:cNvSpPr txBox="1"/>
          <p:nvPr/>
        </p:nvSpPr>
        <p:spPr>
          <a:xfrm>
            <a:off x="6228184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/>
              <a:t>100</a:t>
            </a:r>
            <a:endParaRPr kumimoji="1" lang="ja-JP" altLang="en-US" sz="5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850162-31FE-8C47-A8A8-B61FDCAACC54}"/>
              </a:ext>
            </a:extLst>
          </p:cNvPr>
          <p:cNvSpPr txBox="1"/>
          <p:nvPr/>
        </p:nvSpPr>
        <p:spPr>
          <a:xfrm>
            <a:off x="1043608" y="44371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キー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文字列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3B3187E-9F49-8449-8694-D1496E948133}"/>
              </a:ext>
            </a:extLst>
          </p:cNvPr>
          <p:cNvSpPr txBox="1"/>
          <p:nvPr/>
        </p:nvSpPr>
        <p:spPr>
          <a:xfrm>
            <a:off x="1043608" y="58772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要素</a:t>
            </a:r>
            <a:r>
              <a:rPr kumimoji="1" lang="en-US" altLang="ja-JP" dirty="0"/>
              <a:t>(</a:t>
            </a:r>
            <a:r>
              <a:rPr kumimoji="1" lang="ja-JP" altLang="en-US" dirty="0"/>
              <a:t>整数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888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70B25D-4755-8B46-BDF8-8C168FAC3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48B842-4EB5-E043-A1AD-B3B6401DC488}"/>
              </a:ext>
            </a:extLst>
          </p:cNvPr>
          <p:cNvSpPr/>
          <p:nvPr/>
        </p:nvSpPr>
        <p:spPr>
          <a:xfrm>
            <a:off x="827584" y="1700808"/>
            <a:ext cx="184858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28186-C7ED-0742-A3B6-9C559C109E05}"/>
              </a:ext>
            </a:extLst>
          </p:cNvPr>
          <p:cNvSpPr txBox="1"/>
          <p:nvPr/>
        </p:nvSpPr>
        <p:spPr>
          <a:xfrm>
            <a:off x="323528" y="11967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空の辞書を宣言する</a:t>
            </a:r>
            <a:endParaRPr kumimoji="1" lang="ja-JP" altLang="en-US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770372-F29C-C345-B865-A86B159FFE88}"/>
              </a:ext>
            </a:extLst>
          </p:cNvPr>
          <p:cNvSpPr/>
          <p:nvPr/>
        </p:nvSpPr>
        <p:spPr>
          <a:xfrm>
            <a:off x="827584" y="3284984"/>
            <a:ext cx="462177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0CFB34-D2C8-8648-9B34-647F6C1E747B}"/>
              </a:ext>
            </a:extLst>
          </p:cNvPr>
          <p:cNvSpPr txBox="1"/>
          <p:nvPr/>
        </p:nvSpPr>
        <p:spPr>
          <a:xfrm>
            <a:off x="251520" y="27809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キーと値を結びつける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36E8B8-3641-1A44-9065-EB142B675318}"/>
              </a:ext>
            </a:extLst>
          </p:cNvPr>
          <p:cNvSpPr txBox="1"/>
          <p:nvPr/>
        </p:nvSpPr>
        <p:spPr>
          <a:xfrm>
            <a:off x="251520" y="465313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キーから値を参照する</a:t>
            </a:r>
            <a:endParaRPr kumimoji="1" lang="ja-JP" altLang="en-US" sz="28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C6A70-897D-2C48-9FD1-6A7538899BA8}"/>
              </a:ext>
            </a:extLst>
          </p:cNvPr>
          <p:cNvSpPr/>
          <p:nvPr/>
        </p:nvSpPr>
        <p:spPr>
          <a:xfrm>
            <a:off x="899592" y="5229200"/>
            <a:ext cx="489909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0CB2C-8590-AA48-9B6C-72DDCA089AE8}"/>
              </a:ext>
            </a:extLst>
          </p:cNvPr>
          <p:cNvSpPr/>
          <p:nvPr/>
        </p:nvSpPr>
        <p:spPr>
          <a:xfrm>
            <a:off x="6804248" y="5229200"/>
            <a:ext cx="1016625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552C52-D79D-1242-844C-EEDC538B92C3}"/>
              </a:ext>
            </a:extLst>
          </p:cNvPr>
          <p:cNvSpPr/>
          <p:nvPr/>
        </p:nvSpPr>
        <p:spPr>
          <a:xfrm>
            <a:off x="6084168" y="530120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2079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40B717-03D4-AD4D-9E8F-F82142975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4F79B7-0FFF-BD4E-9E5B-5868231F6AB8}"/>
              </a:ext>
            </a:extLst>
          </p:cNvPr>
          <p:cNvSpPr/>
          <p:nvPr/>
        </p:nvSpPr>
        <p:spPr>
          <a:xfrm>
            <a:off x="899592" y="170080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"One"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9B1A55-E824-1A46-AFC0-1A73EE50BDA9}"/>
              </a:ext>
            </a:extLst>
          </p:cNvPr>
          <p:cNvSpPr txBox="1"/>
          <p:nvPr/>
        </p:nvSpPr>
        <p:spPr>
          <a:xfrm>
            <a:off x="395536" y="105273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キーや要素はどんなものでも指定できる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8A64B3-5E7E-DF4D-AC49-E61DE4189205}"/>
              </a:ext>
            </a:extLst>
          </p:cNvPr>
          <p:cNvSpPr txBox="1"/>
          <p:nvPr/>
        </p:nvSpPr>
        <p:spPr>
          <a:xfrm>
            <a:off x="4255656" y="242908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キーはイミュータブルでなければならない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81E61C-FA86-7445-94EA-999906B6D60A}"/>
              </a:ext>
            </a:extLst>
          </p:cNvPr>
          <p:cNvSpPr txBox="1"/>
          <p:nvPr/>
        </p:nvSpPr>
        <p:spPr>
          <a:xfrm>
            <a:off x="395536" y="328498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同じ辞書に異なる種類のキーや要素が共存できる</a:t>
            </a:r>
            <a:endParaRPr kumimoji="1" lang="ja-JP" altLang="en-US" sz="28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7FE085-3CC1-5045-B75D-06599E515E0A}"/>
              </a:ext>
            </a:extLst>
          </p:cNvPr>
          <p:cNvSpPr/>
          <p:nvPr/>
        </p:nvSpPr>
        <p:spPr>
          <a:xfrm>
            <a:off x="899592" y="386104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"Two"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CCF29-5A49-7342-BC7C-F12D6DA875C1}"/>
              </a:ext>
            </a:extLst>
          </p:cNvPr>
          <p:cNvSpPr txBox="1"/>
          <p:nvPr/>
        </p:nvSpPr>
        <p:spPr>
          <a:xfrm>
            <a:off x="395536" y="50851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存在しないキーを参照するとエラー</a:t>
            </a:r>
            <a:endParaRPr kumimoji="1" lang="ja-JP" altLang="en-US" sz="28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336CCB-E0A6-5C45-9375-ADA43903FE31}"/>
              </a:ext>
            </a:extLst>
          </p:cNvPr>
          <p:cNvSpPr/>
          <p:nvPr/>
        </p:nvSpPr>
        <p:spPr>
          <a:xfrm>
            <a:off x="1763688" y="580526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D58272-92B6-5E49-9496-039F132AAA2B}"/>
              </a:ext>
            </a:extLst>
          </p:cNvPr>
          <p:cNvSpPr/>
          <p:nvPr/>
        </p:nvSpPr>
        <p:spPr>
          <a:xfrm>
            <a:off x="4932040" y="580526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33CA141-A19D-F440-B41C-842EB1FB06B0}"/>
              </a:ext>
            </a:extLst>
          </p:cNvPr>
          <p:cNvSpPr/>
          <p:nvPr/>
        </p:nvSpPr>
        <p:spPr>
          <a:xfrm>
            <a:off x="4283968" y="587727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706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177692-3C62-9A4A-903C-5E555C0CB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辞書と</a:t>
            </a:r>
            <a:r>
              <a:rPr kumimoji="1" lang="en-US" altLang="ja-JP" dirty="0"/>
              <a:t>for</a:t>
            </a:r>
            <a:r>
              <a:rPr kumimoji="1" lang="ja-JP" altLang="en-US" dirty="0"/>
              <a:t>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D36C8-CF09-D043-8359-9F3E457B2B81}"/>
              </a:ext>
            </a:extLst>
          </p:cNvPr>
          <p:cNvSpPr/>
          <p:nvPr/>
        </p:nvSpPr>
        <p:spPr>
          <a:xfrm>
            <a:off x="683568" y="2780928"/>
            <a:ext cx="244827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3A9E3EF-B4F3-CE42-90CE-CE9495485645}"/>
              </a:ext>
            </a:extLst>
          </p:cNvPr>
          <p:cNvSpPr/>
          <p:nvPr/>
        </p:nvSpPr>
        <p:spPr>
          <a:xfrm>
            <a:off x="395536" y="1268760"/>
            <a:ext cx="703852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d = {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158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198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7F13C4-B929-184B-AD4E-50C14B44A2FE}"/>
              </a:ext>
            </a:extLst>
          </p:cNvPr>
          <p:cNvSpPr txBox="1"/>
          <p:nvPr/>
        </p:nvSpPr>
        <p:spPr>
          <a:xfrm>
            <a:off x="323528" y="2060848"/>
            <a:ext cx="707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辞書に</a:t>
            </a:r>
            <a:r>
              <a:rPr lang="en-US" altLang="ja-JP" sz="2800" dirty="0"/>
              <a:t>for</a:t>
            </a:r>
            <a:r>
              <a:rPr lang="ja-JP" altLang="en-US" sz="2800" dirty="0"/>
              <a:t>文を適用するとキーを取得できる</a:t>
            </a:r>
            <a:endParaRPr kumimoji="1" lang="ja-JP" altLang="en-US" sz="28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05A7B3-7850-FC48-B6D4-7E71C5C4D72E}"/>
              </a:ext>
            </a:extLst>
          </p:cNvPr>
          <p:cNvSpPr/>
          <p:nvPr/>
        </p:nvSpPr>
        <p:spPr>
          <a:xfrm>
            <a:off x="4211960" y="2708920"/>
            <a:ext cx="122413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7D007FFD-43A4-394C-887A-CB8AB6721936}"/>
              </a:ext>
            </a:extLst>
          </p:cNvPr>
          <p:cNvSpPr/>
          <p:nvPr/>
        </p:nvSpPr>
        <p:spPr>
          <a:xfrm>
            <a:off x="3491880" y="299695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3D9F57-8090-2F49-9727-E38475D670CB}"/>
              </a:ext>
            </a:extLst>
          </p:cNvPr>
          <p:cNvSpPr txBox="1"/>
          <p:nvPr/>
        </p:nvSpPr>
        <p:spPr>
          <a:xfrm>
            <a:off x="251520" y="4005064"/>
            <a:ext cx="743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items</a:t>
            </a:r>
            <a:r>
              <a:rPr kumimoji="1" lang="ja-JP" altLang="en-US" sz="2800" dirty="0"/>
              <a:t>を使うと、キーと値を同時に取得できる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8F1333-57FD-B748-B8B0-C8894CB319F3}"/>
              </a:ext>
            </a:extLst>
          </p:cNvPr>
          <p:cNvSpPr/>
          <p:nvPr/>
        </p:nvSpPr>
        <p:spPr>
          <a:xfrm>
            <a:off x="539552" y="5013176"/>
            <a:ext cx="439248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9F00DB-0E02-514D-8EF1-F05CD7A98DBC}"/>
              </a:ext>
            </a:extLst>
          </p:cNvPr>
          <p:cNvSpPr/>
          <p:nvPr/>
        </p:nvSpPr>
        <p:spPr>
          <a:xfrm>
            <a:off x="6012160" y="4941168"/>
            <a:ext cx="165618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 100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8D4649-D111-CC4E-A49D-1C0666431293}"/>
              </a:ext>
            </a:extLst>
          </p:cNvPr>
          <p:cNvSpPr/>
          <p:nvPr/>
        </p:nvSpPr>
        <p:spPr>
          <a:xfrm>
            <a:off x="522007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078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AD4D4E-B25D-954B-B4D1-79BB83C7A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544603-4A2B-7744-B952-B480D9F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09DFFD-76E9-744D-AF84-2F2156A5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C5128-E052-354E-8743-E4FA9C01D88B}"/>
              </a:ext>
            </a:extLst>
          </p:cNvPr>
          <p:cNvSpPr/>
          <p:nvPr/>
        </p:nvSpPr>
        <p:spPr>
          <a:xfrm>
            <a:off x="395536" y="119675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b=[(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C17703-544D-E740-9823-FB04A160F1D4}"/>
              </a:ext>
            </a:extLst>
          </p:cNvPr>
          <p:cNvSpPr txBox="1"/>
          <p:nvPr/>
        </p:nvSpPr>
        <p:spPr>
          <a:xfrm>
            <a:off x="1619672" y="566124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寸評：コッホ曲線の素直な拡張になっており、形が面白い</a:t>
            </a:r>
            <a:endParaRPr kumimoji="1" lang="ja-JP" altLang="en-US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B81ECB26-FAB1-DD41-B392-E8787C639BE6}"/>
              </a:ext>
            </a:extLst>
          </p:cNvPr>
          <p:cNvSpPr/>
          <p:nvPr/>
        </p:nvSpPr>
        <p:spPr>
          <a:xfrm>
            <a:off x="4067944" y="3429000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691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19BF9-B831-A34E-B910-09FCE9228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辞書のデフォルト値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FD8E65-2F2C-5245-94D3-47F1E89E315E}"/>
              </a:ext>
            </a:extLst>
          </p:cNvPr>
          <p:cNvSpPr txBox="1"/>
          <p:nvPr/>
        </p:nvSpPr>
        <p:spPr>
          <a:xfrm>
            <a:off x="251520" y="11247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辞書は存在しないキーを参照するとエラー</a:t>
            </a:r>
            <a:endParaRPr kumimoji="1" lang="ja-JP" altLang="en-US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10CDD8-17D1-204B-B820-D615F3031194}"/>
              </a:ext>
            </a:extLst>
          </p:cNvPr>
          <p:cNvSpPr/>
          <p:nvPr/>
        </p:nvSpPr>
        <p:spPr>
          <a:xfrm>
            <a:off x="1763688" y="184482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6BFE77-7E2F-C441-A692-EEFA1D06B9DA}"/>
              </a:ext>
            </a:extLst>
          </p:cNvPr>
          <p:cNvSpPr/>
          <p:nvPr/>
        </p:nvSpPr>
        <p:spPr>
          <a:xfrm>
            <a:off x="4788024" y="184482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F298A71E-59F9-984A-BF54-4A799A1D630C}"/>
              </a:ext>
            </a:extLst>
          </p:cNvPr>
          <p:cNvSpPr/>
          <p:nvPr/>
        </p:nvSpPr>
        <p:spPr>
          <a:xfrm>
            <a:off x="4139952" y="191683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AE08AB-EE40-9044-808B-E8928B59229C}"/>
              </a:ext>
            </a:extLst>
          </p:cNvPr>
          <p:cNvSpPr/>
          <p:nvPr/>
        </p:nvSpPr>
        <p:spPr>
          <a:xfrm>
            <a:off x="755576" y="3717032"/>
            <a:ext cx="676875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9247EB-0ABB-E94D-B4F4-D930058BFAF2}"/>
              </a:ext>
            </a:extLst>
          </p:cNvPr>
          <p:cNvSpPr txBox="1"/>
          <p:nvPr/>
        </p:nvSpPr>
        <p:spPr>
          <a:xfrm>
            <a:off x="251520" y="2780928"/>
            <a:ext cx="780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defaultdict</a:t>
            </a:r>
            <a:r>
              <a:rPr lang="ja-JP" altLang="en-US" sz="2800" dirty="0"/>
              <a:t>を使うと、デフォルト値を指定できる</a:t>
            </a:r>
            <a:endParaRPr kumimoji="1" lang="ja-JP" altLang="en-US" sz="28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195374-C786-834B-BDD1-05B6BDD75CEB}"/>
              </a:ext>
            </a:extLst>
          </p:cNvPr>
          <p:cNvSpPr/>
          <p:nvPr/>
        </p:nvSpPr>
        <p:spPr>
          <a:xfrm>
            <a:off x="1691680" y="508518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46EDBAA3-1F03-BD44-9ECB-E416BE27E6F8}"/>
              </a:ext>
            </a:extLst>
          </p:cNvPr>
          <p:cNvSpPr/>
          <p:nvPr/>
        </p:nvSpPr>
        <p:spPr>
          <a:xfrm>
            <a:off x="413995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0E45DA-FD00-5142-A9A0-B3439EFB035B}"/>
              </a:ext>
            </a:extLst>
          </p:cNvPr>
          <p:cNvSpPr/>
          <p:nvPr/>
        </p:nvSpPr>
        <p:spPr>
          <a:xfrm>
            <a:off x="4788024" y="5085184"/>
            <a:ext cx="4315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F2F2F2"/>
                </a:solidFill>
                <a:effectLst/>
                <a:latin typeface="Monaco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8220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1A142-DA48-6647-91D4-96DFAAB66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辞書の利用例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67B790-A42A-5242-BC39-854927E9C004}"/>
              </a:ext>
            </a:extLst>
          </p:cNvPr>
          <p:cNvSpPr txBox="1"/>
          <p:nvPr/>
        </p:nvSpPr>
        <p:spPr>
          <a:xfrm>
            <a:off x="323528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文字や単語の出現頻度のカウント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C7923BE-C32A-8845-9D90-5D37F1D6CBB2}"/>
              </a:ext>
            </a:extLst>
          </p:cNvPr>
          <p:cNvSpPr/>
          <p:nvPr/>
        </p:nvSpPr>
        <p:spPr>
          <a:xfrm>
            <a:off x="179512" y="2060848"/>
            <a:ext cx="67687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 = </a:t>
            </a:r>
            <a:r>
              <a:rPr lang="en" altLang="ja-JP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すもももももももものうち</a:t>
            </a:r>
            <a:r>
              <a:rPr lang="en-US" altLang="ja-JP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ja-JP" alt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 </a:t>
            </a:r>
            <a:r>
              <a:rPr lang="en" altLang="ja-JP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(s):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d[c] += </a:t>
            </a:r>
            <a:r>
              <a:rPr lang="en" altLang="ja-JP" sz="2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F6E9C-455C-2B48-B42B-0A984A580FED}"/>
              </a:ext>
            </a:extLst>
          </p:cNvPr>
          <p:cNvSpPr/>
          <p:nvPr/>
        </p:nvSpPr>
        <p:spPr>
          <a:xfrm>
            <a:off x="7740352" y="2276872"/>
            <a:ext cx="12778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rgbClr val="F2F2F2"/>
                </a:solidFill>
                <a:effectLst/>
                <a:latin typeface="Monaco" pitchFamily="2" charset="0"/>
              </a:rPr>
              <a:t>す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Monaco" pitchFamily="2" charset="0"/>
              </a:rPr>
              <a:t>も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Monaco" pitchFamily="2" charset="0"/>
              </a:rPr>
              <a:t>8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Monaco" pitchFamily="2" charset="0"/>
              </a:rPr>
              <a:t>の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Monaco" pitchFamily="2" charset="0"/>
              </a:rPr>
              <a:t>う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 dirty="0">
                <a:solidFill>
                  <a:srgbClr val="F2F2F2"/>
                </a:solidFill>
                <a:effectLst/>
                <a:latin typeface="Monaco" pitchFamily="2" charset="0"/>
              </a:rPr>
              <a:t>ち </a:t>
            </a:r>
            <a:r>
              <a:rPr lang="en-US" altLang="ja-JP" sz="2800" dirty="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95CB0344-D588-534B-8670-2D1E8366DE91}"/>
              </a:ext>
            </a:extLst>
          </p:cNvPr>
          <p:cNvSpPr/>
          <p:nvPr/>
        </p:nvSpPr>
        <p:spPr>
          <a:xfrm>
            <a:off x="7092280" y="314096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5AFFC-AEF3-3B4F-9F6C-E96F93485254}"/>
              </a:ext>
            </a:extLst>
          </p:cNvPr>
          <p:cNvSpPr txBox="1"/>
          <p:nvPr/>
        </p:nvSpPr>
        <p:spPr>
          <a:xfrm>
            <a:off x="1403648" y="580526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知っているとたまに便利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1F51A3-1C6F-7742-B413-F41DFBA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544522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2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9B67E2-0CA3-964C-8E6B-2AF6A594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D228F-0747-7B4E-9B38-1765D853241B}"/>
              </a:ext>
            </a:extLst>
          </p:cNvPr>
          <p:cNvSpPr/>
          <p:nvPr/>
        </p:nvSpPr>
        <p:spPr>
          <a:xfrm>
            <a:off x="323528" y="126876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隴西</a:t>
            </a:r>
            <a:r>
              <a:rPr lang="ja-JP" altLang="en-US" sz="2400" dirty="0">
                <a:solidFill>
                  <a:schemeClr val="accent1"/>
                </a:solidFill>
              </a:rPr>
              <a:t>《ろうさい》</a:t>
            </a:r>
            <a:r>
              <a:rPr lang="ja-JP" altLang="en-US" sz="2400" dirty="0"/>
              <a:t>の李徴</a:t>
            </a:r>
            <a:r>
              <a:rPr lang="ja-JP" altLang="en-US" sz="2400" dirty="0">
                <a:solidFill>
                  <a:schemeClr val="accent1"/>
                </a:solidFill>
              </a:rPr>
              <a:t>《りちょう》</a:t>
            </a:r>
            <a:r>
              <a:rPr lang="ja-JP" altLang="en-US" sz="2400" dirty="0"/>
              <a:t>は博学｜才穎</a:t>
            </a:r>
            <a:r>
              <a:rPr lang="ja-JP" altLang="en-US" sz="2400" dirty="0">
                <a:solidFill>
                  <a:schemeClr val="accent1"/>
                </a:solidFill>
              </a:rPr>
              <a:t>《さいえい》</a:t>
            </a:r>
            <a:r>
              <a:rPr lang="ja-JP" altLang="en-US" sz="2400" dirty="0"/>
              <a:t>、天宝の末年、若くして名を虎榜</a:t>
            </a:r>
            <a:r>
              <a:rPr lang="ja-JP" altLang="en-US" sz="2400" dirty="0">
                <a:solidFill>
                  <a:schemeClr val="accent1"/>
                </a:solidFill>
              </a:rPr>
              <a:t>《こぼう》</a:t>
            </a:r>
            <a:r>
              <a:rPr lang="ja-JP" altLang="en-US" sz="2400" dirty="0"/>
              <a:t>に連ね、ついで江南尉</a:t>
            </a:r>
            <a:r>
              <a:rPr lang="ja-JP" altLang="en-US" sz="2400" dirty="0">
                <a:solidFill>
                  <a:schemeClr val="accent1"/>
                </a:solidFill>
              </a:rPr>
              <a:t>《こうなんい》</a:t>
            </a:r>
            <a:r>
              <a:rPr lang="ja-JP" altLang="en-US" sz="2400" dirty="0"/>
              <a:t>に補せられたが、性、狷介</a:t>
            </a:r>
            <a:r>
              <a:rPr lang="ja-JP" altLang="en-US" sz="2400" dirty="0">
                <a:solidFill>
                  <a:schemeClr val="accent1"/>
                </a:solidFill>
              </a:rPr>
              <a:t>《けんかい》</a:t>
            </a:r>
            <a:r>
              <a:rPr lang="ja-JP" altLang="en-US" sz="2400" dirty="0"/>
              <a:t>、自</a:t>
            </a:r>
            <a:r>
              <a:rPr lang="ja-JP" altLang="en-US" sz="2400" dirty="0">
                <a:solidFill>
                  <a:schemeClr val="accent1"/>
                </a:solidFill>
              </a:rPr>
              <a:t>《みずか》</a:t>
            </a:r>
            <a:r>
              <a:rPr lang="ja-JP" altLang="en-US" sz="2400" dirty="0"/>
              <a:t>ら恃</a:t>
            </a:r>
            <a:r>
              <a:rPr lang="ja-JP" altLang="en-US" sz="2400" dirty="0">
                <a:solidFill>
                  <a:schemeClr val="accent1"/>
                </a:solidFill>
              </a:rPr>
              <a:t>《たの》</a:t>
            </a:r>
            <a:r>
              <a:rPr lang="ja-JP" altLang="en-US" sz="2400" dirty="0"/>
              <a:t>むところ頗</a:t>
            </a:r>
            <a:r>
              <a:rPr lang="ja-JP" altLang="en-US" sz="2400" dirty="0">
                <a:solidFill>
                  <a:schemeClr val="accent1"/>
                </a:solidFill>
              </a:rPr>
              <a:t>《すこぶ》</a:t>
            </a:r>
            <a:r>
              <a:rPr lang="ja-JP" altLang="en-US" sz="2400" dirty="0"/>
              <a:t>る厚く、賤吏</a:t>
            </a:r>
            <a:r>
              <a:rPr lang="ja-JP" altLang="en-US" sz="2400" dirty="0">
                <a:solidFill>
                  <a:schemeClr val="accent1"/>
                </a:solidFill>
              </a:rPr>
              <a:t>《せんり》</a:t>
            </a:r>
            <a:r>
              <a:rPr lang="ja-JP" altLang="en-US" sz="2400" dirty="0"/>
              <a:t>に甘んずるを潔</a:t>
            </a:r>
            <a:r>
              <a:rPr lang="ja-JP" altLang="en-US" sz="2400" dirty="0">
                <a:solidFill>
                  <a:schemeClr val="accent1"/>
                </a:solidFill>
              </a:rPr>
              <a:t>《いさぎよ》</a:t>
            </a:r>
            <a:r>
              <a:rPr lang="ja-JP" altLang="en-US" sz="2400" dirty="0"/>
              <a:t>しとしなかった。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B4CDE9-F57A-EA4C-9304-8A726D860C2F}"/>
              </a:ext>
            </a:extLst>
          </p:cNvPr>
          <p:cNvSpPr/>
          <p:nvPr/>
        </p:nvSpPr>
        <p:spPr>
          <a:xfrm>
            <a:off x="4932040" y="400506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「山月記」中島敦　ー　青空文庫より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9B8FF8-B992-9749-AFD5-0F94CEE2A5B8}"/>
              </a:ext>
            </a:extLst>
          </p:cNvPr>
          <p:cNvSpPr txBox="1"/>
          <p:nvPr/>
        </p:nvSpPr>
        <p:spPr>
          <a:xfrm>
            <a:off x="395536" y="450912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漢字</a:t>
            </a:r>
            <a:r>
              <a:rPr lang="ja-JP" altLang="en-US" sz="2400" dirty="0" smtClean="0"/>
              <a:t>の</a:t>
            </a:r>
            <a:r>
              <a:rPr lang="ja-JP" altLang="en-US" sz="2400" dirty="0" smtClean="0"/>
              <a:t>読み</a:t>
            </a:r>
            <a:r>
              <a:rPr lang="ja-JP" altLang="en-US" sz="2400" dirty="0"/>
              <a:t>仮名</a:t>
            </a:r>
            <a:r>
              <a:rPr lang="ja-JP" altLang="en-US" sz="2400" dirty="0" smtClean="0"/>
              <a:t>が</a:t>
            </a:r>
            <a:r>
              <a:rPr lang="ja-JP" altLang="en-US" sz="2400" dirty="0">
                <a:solidFill>
                  <a:srgbClr val="FF0000"/>
                </a:solidFill>
              </a:rPr>
              <a:t>《</a:t>
            </a:r>
            <a:r>
              <a:rPr lang="ja-JP" altLang="en-US" sz="2400" dirty="0"/>
              <a:t>と</a:t>
            </a:r>
            <a:r>
              <a:rPr lang="ja-JP" altLang="en-US" sz="2400" dirty="0">
                <a:solidFill>
                  <a:srgbClr val="FF0000"/>
                </a:solidFill>
              </a:rPr>
              <a:t>》</a:t>
            </a:r>
            <a:r>
              <a:rPr lang="ja-JP" altLang="en-US" sz="2400" dirty="0"/>
              <a:t>に囲まれたテキストがある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CC263E-8DD1-AA4E-85A8-706F82D2241D}"/>
              </a:ext>
            </a:extLst>
          </p:cNvPr>
          <p:cNvSpPr txBox="1"/>
          <p:nvPr/>
        </p:nvSpPr>
        <p:spPr>
          <a:xfrm>
            <a:off x="395536" y="508518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この</a:t>
            </a:r>
            <a:r>
              <a:rPr lang="ja-JP" altLang="en-US" sz="2400" dirty="0">
                <a:solidFill>
                  <a:srgbClr val="FF0000"/>
                </a:solidFill>
              </a:rPr>
              <a:t>《</a:t>
            </a:r>
            <a:r>
              <a:rPr lang="ja-JP" altLang="en-US" sz="2400" dirty="0"/>
              <a:t>と</a:t>
            </a:r>
            <a:r>
              <a:rPr lang="ja-JP" altLang="en-US" sz="2400" dirty="0">
                <a:solidFill>
                  <a:srgbClr val="FF0000"/>
                </a:solidFill>
              </a:rPr>
              <a:t>》</a:t>
            </a:r>
            <a:r>
              <a:rPr lang="ja-JP" altLang="en-US" sz="2400" dirty="0"/>
              <a:t>に囲まれた部分を削除したい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C674D-7077-2F48-ABAC-9BEC6DF465BC}"/>
              </a:ext>
            </a:extLst>
          </p:cNvPr>
          <p:cNvSpPr txBox="1"/>
          <p:nvPr/>
        </p:nvSpPr>
        <p:spPr>
          <a:xfrm>
            <a:off x="2987824" y="59492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どうすればよいか？</a:t>
            </a:r>
          </a:p>
        </p:txBody>
      </p:sp>
    </p:spTree>
    <p:extLst>
      <p:ext uri="{BB962C8B-B14F-4D97-AF65-F5344CB8AC3E}">
        <p14:creationId xmlns:p14="http://schemas.microsoft.com/office/powerpoint/2010/main" val="172916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116452-B278-9649-ADEE-68DFDFDFA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普通に組むと・・・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2B8971-3F50-2247-B8A5-A42688AA829A}"/>
              </a:ext>
            </a:extLst>
          </p:cNvPr>
          <p:cNvSpPr txBox="1"/>
          <p:nvPr/>
        </p:nvSpPr>
        <p:spPr>
          <a:xfrm>
            <a:off x="5004048" y="2348880"/>
            <a:ext cx="384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・文字を一文字ずつ処理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 《</a:t>
            </a:r>
            <a:r>
              <a:rPr lang="ja-JP" altLang="en-US" sz="2000" dirty="0"/>
              <a:t>と</a:t>
            </a:r>
            <a:r>
              <a:rPr lang="ja-JP" altLang="en-US" sz="2000" dirty="0">
                <a:solidFill>
                  <a:srgbClr val="FF0000"/>
                </a:solidFill>
              </a:rPr>
              <a:t>》</a:t>
            </a:r>
            <a:r>
              <a:rPr lang="ja-JP" altLang="en-US" sz="2000" dirty="0"/>
              <a:t>に囲まれた状態か判定</a:t>
            </a:r>
            <a:endParaRPr lang="en-US" altLang="ja-JP" sz="2000" dirty="0"/>
          </a:p>
          <a:p>
            <a:r>
              <a:rPr kumimoji="1" lang="ja-JP" altLang="en-US" sz="2000" dirty="0"/>
              <a:t>　・囲まれた状態ならスキップ</a:t>
            </a:r>
            <a:endParaRPr kumimoji="1" lang="en-US" altLang="ja-JP" sz="2000" dirty="0"/>
          </a:p>
          <a:p>
            <a:r>
              <a:rPr lang="ja-JP" altLang="en-US" sz="2000" dirty="0"/>
              <a:t>　・囲まれていなければ表示</a:t>
            </a:r>
            <a:endParaRPr kumimoji="1" lang="ja-JP" alt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B01865-6ECC-7647-A9B9-61F751FBDF7C}"/>
              </a:ext>
            </a:extLst>
          </p:cNvPr>
          <p:cNvSpPr/>
          <p:nvPr/>
        </p:nvSpPr>
        <p:spPr>
          <a:xfrm>
            <a:off x="323528" y="1556792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(text):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in_bracket: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'》'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'《'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(s, 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84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2E37F0-859C-4044-8497-1A0284D43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正規表現を使うと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7BBA70-5922-BF44-9614-3E93C1D3C124}"/>
              </a:ext>
            </a:extLst>
          </p:cNvPr>
          <p:cNvSpPr/>
          <p:nvPr/>
        </p:nvSpPr>
        <p:spPr>
          <a:xfrm>
            <a:off x="611560" y="1628800"/>
            <a:ext cx="68580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re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>
                <a:solidFill>
                  <a:srgbClr val="D7BA7D"/>
                </a:solidFill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C6D50-8B4D-AA46-9437-E82052E95DE3}"/>
              </a:ext>
            </a:extLst>
          </p:cNvPr>
          <p:cNvSpPr txBox="1"/>
          <p:nvPr/>
        </p:nvSpPr>
        <p:spPr>
          <a:xfrm>
            <a:off x="467544" y="980728"/>
            <a:ext cx="5021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import</a:t>
            </a:r>
            <a:r>
              <a:rPr kumimoji="1" lang="ja-JP" altLang="en-US" sz="3200" dirty="0"/>
              <a:t>一行、コマンド一発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9C3EE4-5A2A-2E4B-BCE7-0D302CC721B1}"/>
              </a:ext>
            </a:extLst>
          </p:cNvPr>
          <p:cNvSpPr/>
          <p:nvPr/>
        </p:nvSpPr>
        <p:spPr>
          <a:xfrm>
            <a:off x="323528" y="4653136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隴西の李徴は博学｜才穎、天宝の末年、若くして名を虎榜に連ね、ついで江南尉に補せられたが、性、狷介、自ら恃むところ頗る厚く、賤吏に甘んずる</a:t>
            </a:r>
            <a:r>
              <a:rPr lang="ja-JP" altLang="en-US" dirty="0" err="1"/>
              <a:t>を</a:t>
            </a:r>
            <a:r>
              <a:rPr lang="ja-JP" altLang="en-US" dirty="0"/>
              <a:t>潔しとしなかった。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356352-F1A3-AE42-BB60-9897955D9BE1}"/>
              </a:ext>
            </a:extLst>
          </p:cNvPr>
          <p:cNvSpPr/>
          <p:nvPr/>
        </p:nvSpPr>
        <p:spPr>
          <a:xfrm>
            <a:off x="323528" y="270892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隴西</a:t>
            </a:r>
            <a:r>
              <a:rPr lang="ja-JP" altLang="en-US" dirty="0">
                <a:solidFill>
                  <a:schemeClr val="accent1"/>
                </a:solidFill>
              </a:rPr>
              <a:t>《ろうさい》</a:t>
            </a:r>
            <a:r>
              <a:rPr lang="ja-JP" altLang="en-US" dirty="0"/>
              <a:t>の李徴</a:t>
            </a:r>
            <a:r>
              <a:rPr lang="ja-JP" altLang="en-US" dirty="0">
                <a:solidFill>
                  <a:schemeClr val="accent1"/>
                </a:solidFill>
              </a:rPr>
              <a:t>《りちょう》</a:t>
            </a:r>
            <a:r>
              <a:rPr lang="ja-JP" altLang="en-US" dirty="0"/>
              <a:t>は博学｜才穎</a:t>
            </a:r>
            <a:r>
              <a:rPr lang="ja-JP" altLang="en-US" dirty="0">
                <a:solidFill>
                  <a:schemeClr val="accent1"/>
                </a:solidFill>
              </a:rPr>
              <a:t>《さいえい》</a:t>
            </a:r>
            <a:r>
              <a:rPr lang="ja-JP" altLang="en-US" dirty="0"/>
              <a:t>、天宝の末年、若くして名を虎榜</a:t>
            </a:r>
            <a:r>
              <a:rPr lang="ja-JP" altLang="en-US" dirty="0">
                <a:solidFill>
                  <a:schemeClr val="accent1"/>
                </a:solidFill>
              </a:rPr>
              <a:t>《こぼう》</a:t>
            </a:r>
            <a:r>
              <a:rPr lang="ja-JP" altLang="en-US" dirty="0"/>
              <a:t>に連ね、ついで江南尉</a:t>
            </a:r>
            <a:r>
              <a:rPr lang="ja-JP" altLang="en-US" dirty="0">
                <a:solidFill>
                  <a:schemeClr val="accent1"/>
                </a:solidFill>
              </a:rPr>
              <a:t>《こうなんい》</a:t>
            </a:r>
            <a:r>
              <a:rPr lang="ja-JP" altLang="en-US" dirty="0"/>
              <a:t>に補せられたが、性、狷介</a:t>
            </a:r>
            <a:r>
              <a:rPr lang="ja-JP" altLang="en-US" dirty="0">
                <a:solidFill>
                  <a:schemeClr val="accent1"/>
                </a:solidFill>
              </a:rPr>
              <a:t>《けんかい》</a:t>
            </a:r>
            <a:r>
              <a:rPr lang="ja-JP" altLang="en-US" dirty="0"/>
              <a:t>、自</a:t>
            </a:r>
            <a:r>
              <a:rPr lang="ja-JP" altLang="en-US" dirty="0">
                <a:solidFill>
                  <a:schemeClr val="accent1"/>
                </a:solidFill>
              </a:rPr>
              <a:t>《みずか》</a:t>
            </a:r>
            <a:r>
              <a:rPr lang="ja-JP" altLang="en-US" dirty="0"/>
              <a:t>ら恃</a:t>
            </a:r>
            <a:r>
              <a:rPr lang="ja-JP" altLang="en-US" dirty="0">
                <a:solidFill>
                  <a:schemeClr val="accent1"/>
                </a:solidFill>
              </a:rPr>
              <a:t>《たの》</a:t>
            </a:r>
            <a:r>
              <a:rPr lang="ja-JP" altLang="en-US" dirty="0"/>
              <a:t>むところ頗</a:t>
            </a:r>
            <a:r>
              <a:rPr lang="ja-JP" altLang="en-US" dirty="0">
                <a:solidFill>
                  <a:schemeClr val="accent1"/>
                </a:solidFill>
              </a:rPr>
              <a:t>《すこぶ》</a:t>
            </a:r>
            <a:r>
              <a:rPr lang="ja-JP" altLang="en-US" dirty="0"/>
              <a:t>る厚く、賤吏</a:t>
            </a:r>
            <a:r>
              <a:rPr lang="ja-JP" altLang="en-US" dirty="0">
                <a:solidFill>
                  <a:schemeClr val="accent1"/>
                </a:solidFill>
              </a:rPr>
              <a:t>《せんり》</a:t>
            </a:r>
            <a:r>
              <a:rPr lang="ja-JP" altLang="en-US" dirty="0"/>
              <a:t>に甘んずる</a:t>
            </a:r>
            <a:r>
              <a:rPr lang="ja-JP" altLang="en-US" dirty="0" err="1"/>
              <a:t>を</a:t>
            </a:r>
            <a:r>
              <a:rPr lang="ja-JP" altLang="en-US" dirty="0"/>
              <a:t>潔</a:t>
            </a:r>
            <a:r>
              <a:rPr lang="ja-JP" altLang="en-US" dirty="0">
                <a:solidFill>
                  <a:schemeClr val="accent1"/>
                </a:solidFill>
              </a:rPr>
              <a:t>《いさぎよ》</a:t>
            </a:r>
            <a:r>
              <a:rPr lang="ja-JP" altLang="en-US" dirty="0"/>
              <a:t>しとしなかった。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83B7EB8-8DA1-2F44-B7E2-A31B7C826976}"/>
              </a:ext>
            </a:extLst>
          </p:cNvPr>
          <p:cNvSpPr/>
          <p:nvPr/>
        </p:nvSpPr>
        <p:spPr>
          <a:xfrm rot="5400000">
            <a:off x="3831600" y="40973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99BDB9-044F-1249-8700-B28A1D75D5CD}"/>
              </a:ext>
            </a:extLst>
          </p:cNvPr>
          <p:cNvSpPr/>
          <p:nvPr/>
        </p:nvSpPr>
        <p:spPr>
          <a:xfrm>
            <a:off x="971600" y="6021288"/>
            <a:ext cx="174599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32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FC8651-213D-814B-AFA3-60B264CA3C64}"/>
              </a:ext>
            </a:extLst>
          </p:cNvPr>
          <p:cNvSpPr txBox="1"/>
          <p:nvPr/>
        </p:nvSpPr>
        <p:spPr>
          <a:xfrm>
            <a:off x="2771800" y="609329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この呪文のような文字列が正規表現</a:t>
            </a:r>
          </a:p>
        </p:txBody>
      </p:sp>
    </p:spTree>
    <p:extLst>
      <p:ext uri="{BB962C8B-B14F-4D97-AF65-F5344CB8AC3E}">
        <p14:creationId xmlns:p14="http://schemas.microsoft.com/office/powerpoint/2010/main" val="478673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9F72EB-89AA-4C42-88ED-56C7E17C8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5CCAFF-FE7A-F445-9C5C-6CEDD61E62E2}"/>
              </a:ext>
            </a:extLst>
          </p:cNvPr>
          <p:cNvSpPr txBox="1"/>
          <p:nvPr/>
        </p:nvSpPr>
        <p:spPr>
          <a:xfrm>
            <a:off x="179512" y="112474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文字列の</a:t>
            </a:r>
            <a:r>
              <a:rPr kumimoji="1" lang="ja-JP" altLang="en-US" sz="3200" dirty="0">
                <a:solidFill>
                  <a:srgbClr val="FF0000"/>
                </a:solidFill>
              </a:rPr>
              <a:t>集合</a:t>
            </a:r>
            <a:r>
              <a:rPr kumimoji="1" lang="ja-JP" altLang="en-US" sz="3200" dirty="0"/>
              <a:t>を一つの文字列で表現する方法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B54A29-0930-0847-B026-5062BA2F3653}"/>
              </a:ext>
            </a:extLst>
          </p:cNvPr>
          <p:cNvSpPr txBox="1"/>
          <p:nvPr/>
        </p:nvSpPr>
        <p:spPr>
          <a:xfrm>
            <a:off x="539552" y="18448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正規表現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38C82E-C0FE-7747-94E9-E6AAF89183F0}"/>
              </a:ext>
            </a:extLst>
          </p:cNvPr>
          <p:cNvSpPr txBox="1"/>
          <p:nvPr/>
        </p:nvSpPr>
        <p:spPr>
          <a:xfrm>
            <a:off x="3081732" y="184482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正規表現が</a:t>
            </a:r>
            <a:r>
              <a:rPr kumimoji="1" lang="ja-JP" altLang="en-US" sz="2400" dirty="0" smtClean="0"/>
              <a:t>表す</a:t>
            </a:r>
            <a:r>
              <a:rPr lang="ja-JP" altLang="en-US" sz="2400" dirty="0" smtClean="0"/>
              <a:t>パターンを</a:t>
            </a:r>
            <a:r>
              <a:rPr lang="ja-JP" altLang="en-US" sz="2400" dirty="0"/>
              <a:t>持</a:t>
            </a:r>
            <a:r>
              <a:rPr lang="ja-JP" altLang="en-US" sz="2400" dirty="0" smtClean="0"/>
              <a:t>つ</a:t>
            </a:r>
            <a:r>
              <a:rPr kumimoji="1" lang="ja-JP" altLang="en-US" sz="2400" dirty="0" smtClean="0"/>
              <a:t>文字列</a:t>
            </a:r>
            <a:r>
              <a:rPr kumimoji="1" lang="ja-JP" altLang="en-US" sz="2400" dirty="0"/>
              <a:t>集合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2314D23-8073-754E-8E42-53007D68F516}"/>
              </a:ext>
            </a:extLst>
          </p:cNvPr>
          <p:cNvSpPr txBox="1"/>
          <p:nvPr/>
        </p:nvSpPr>
        <p:spPr>
          <a:xfrm>
            <a:off x="827584" y="2348880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a.e</a:t>
            </a:r>
            <a:endParaRPr kumimoji="1" lang="ja-JP" altLang="en-US" sz="4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3851920" y="2708920"/>
            <a:ext cx="936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aae</a:t>
            </a:r>
            <a:endParaRPr kumimoji="1" lang="ja-JP" altLang="en-US" sz="4400" dirty="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3104E89-B9C3-C04C-A964-6A9CAD256FAB}"/>
              </a:ext>
            </a:extLst>
          </p:cNvPr>
          <p:cNvSpPr/>
          <p:nvPr/>
        </p:nvSpPr>
        <p:spPr>
          <a:xfrm>
            <a:off x="2483768" y="623731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E4268E-965B-2045-B463-329A9DD8C5AE}"/>
              </a:ext>
            </a:extLst>
          </p:cNvPr>
          <p:cNvSpPr txBox="1"/>
          <p:nvPr/>
        </p:nvSpPr>
        <p:spPr>
          <a:xfrm>
            <a:off x="305983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マッチする</a:t>
            </a:r>
          </a:p>
        </p:txBody>
      </p:sp>
      <p:sp>
        <p:nvSpPr>
          <p:cNvPr id="4" name="雲形吹き出し 3"/>
          <p:cNvSpPr/>
          <p:nvPr/>
        </p:nvSpPr>
        <p:spPr>
          <a:xfrm>
            <a:off x="3131840" y="2420888"/>
            <a:ext cx="5112568" cy="2448272"/>
          </a:xfrm>
          <a:prstGeom prst="cloudCallout">
            <a:avLst>
              <a:gd name="adj1" fmla="val -76295"/>
              <a:gd name="adj2" fmla="val -306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5004048" y="2564904"/>
            <a:ext cx="978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abe</a:t>
            </a:r>
            <a:endParaRPr kumimoji="1" lang="ja-JP" altLang="en-US" sz="4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314D23-8073-754E-8E42-53007D68F516}"/>
              </a:ext>
            </a:extLst>
          </p:cNvPr>
          <p:cNvSpPr txBox="1"/>
          <p:nvPr/>
        </p:nvSpPr>
        <p:spPr>
          <a:xfrm>
            <a:off x="3275856" y="4797152"/>
            <a:ext cx="2274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/>
              <a:t>ac</a:t>
            </a:r>
            <a:r>
              <a:rPr lang="en-US" altLang="ja-JP" sz="4400" dirty="0" smtClean="0">
                <a:solidFill>
                  <a:srgbClr val="FF0000"/>
                </a:solidFill>
              </a:rPr>
              <a:t>ade</a:t>
            </a:r>
            <a:r>
              <a:rPr lang="en-US" altLang="ja-JP" sz="4400" dirty="0" smtClean="0"/>
              <a:t>mic</a:t>
            </a:r>
            <a:endParaRPr kumimoji="1" lang="ja-JP" altLang="en-US" sz="4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6588224" y="2636912"/>
            <a:ext cx="9428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ace</a:t>
            </a:r>
            <a:endParaRPr kumimoji="1" lang="ja-JP" altLang="en-US" sz="4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4139952" y="3573016"/>
            <a:ext cx="982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rgbClr val="FF0000"/>
                </a:solidFill>
              </a:rPr>
              <a:t>ade</a:t>
            </a:r>
            <a:endParaRPr kumimoji="1" lang="ja-JP" altLang="en-US" sz="44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5508104" y="3573016"/>
            <a:ext cx="966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/>
              <a:t>aee</a:t>
            </a:r>
            <a:endParaRPr kumimoji="1" lang="ja-JP" altLang="en-US" sz="4400" dirty="0"/>
          </a:p>
        </p:txBody>
      </p:sp>
      <p:cxnSp>
        <p:nvCxnSpPr>
          <p:cNvPr id="13" name="直線矢印コネクタ 12"/>
          <p:cNvCxnSpPr>
            <a:stCxn id="19" idx="2"/>
          </p:cNvCxnSpPr>
          <p:nvPr/>
        </p:nvCxnSpPr>
        <p:spPr>
          <a:xfrm flipH="1">
            <a:off x="4355976" y="4342457"/>
            <a:ext cx="275457" cy="59871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39552" y="5631631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文字列の一部に、正規表現が表す文字列集合の要素を発見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062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9EDA0B-BC1B-F044-BF72-9DD8546CA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メタ文字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8ED1B-DA5F-0848-9B99-C89DEB0E0DF9}"/>
              </a:ext>
            </a:extLst>
          </p:cNvPr>
          <p:cNvSpPr txBox="1"/>
          <p:nvPr/>
        </p:nvSpPr>
        <p:spPr>
          <a:xfrm>
            <a:off x="107504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正規表現内で特別な働きをする文字を</a:t>
            </a:r>
            <a:r>
              <a:rPr kumimoji="1" lang="ja-JP" altLang="en-US" sz="2800" dirty="0">
                <a:solidFill>
                  <a:srgbClr val="FF0000"/>
                </a:solidFill>
              </a:rPr>
              <a:t>メタ文字</a:t>
            </a:r>
            <a:r>
              <a:rPr kumimoji="1" lang="ja-JP" altLang="en-US" sz="2800" dirty="0"/>
              <a:t>と呼ぶ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FFBB26-8544-7449-94B3-39DB9BF49735}"/>
              </a:ext>
            </a:extLst>
          </p:cNvPr>
          <p:cNvSpPr txBox="1"/>
          <p:nvPr/>
        </p:nvSpPr>
        <p:spPr>
          <a:xfrm>
            <a:off x="755576" y="2996952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 dirty="0"/>
              <a:t>任意の一文字にマッチ</a:t>
            </a:r>
            <a:endParaRPr kumimoji="1"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回以上繰り返す </a:t>
            </a:r>
            <a:endParaRPr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回か</a:t>
            </a:r>
            <a:r>
              <a:rPr lang="en-US" altLang="ja-JP" sz="3200" dirty="0"/>
              <a:t>1</a:t>
            </a:r>
            <a:r>
              <a:rPr lang="ja-JP" altLang="en-US" sz="3200" dirty="0"/>
              <a:t>回出現</a:t>
            </a:r>
            <a:endParaRPr lang="en-US" altLang="ja-JP" sz="3200" dirty="0"/>
          </a:p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 dirty="0"/>
              <a:t>直前のパターンが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回以上繰り返す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BEA97-2345-244C-8528-536853D897EB}"/>
              </a:ext>
            </a:extLst>
          </p:cNvPr>
          <p:cNvSpPr txBox="1"/>
          <p:nvPr/>
        </p:nvSpPr>
        <p:spPr>
          <a:xfrm>
            <a:off x="179512" y="22768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代表的なメタ文字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0230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CA9948C-B572-824C-B183-EE8A1AB39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0148C7-4B54-B64A-BFDC-1254CCE218C1}"/>
              </a:ext>
            </a:extLst>
          </p:cNvPr>
          <p:cNvSpPr txBox="1"/>
          <p:nvPr/>
        </p:nvSpPr>
        <p:spPr>
          <a:xfrm>
            <a:off x="1115616" y="1052736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 dirty="0"/>
              <a:t>任意の一文字にマッチ</a:t>
            </a:r>
            <a:endParaRPr kumimoji="1"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回以上繰り返す </a:t>
            </a:r>
            <a:endParaRPr lang="en-US" altLang="ja-JP" sz="3200" dirty="0"/>
          </a:p>
          <a:p>
            <a:r>
              <a:rPr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 dirty="0"/>
              <a:t>直前のパターンが</a:t>
            </a:r>
            <a:r>
              <a:rPr lang="en-US" altLang="ja-JP" sz="3200" dirty="0"/>
              <a:t>0</a:t>
            </a:r>
            <a:r>
              <a:rPr lang="ja-JP" altLang="en-US" sz="3200" dirty="0"/>
              <a:t>回か</a:t>
            </a:r>
            <a:r>
              <a:rPr lang="en-US" altLang="ja-JP" sz="3200" dirty="0"/>
              <a:t>1</a:t>
            </a:r>
            <a:r>
              <a:rPr lang="ja-JP" altLang="en-US" sz="3200" dirty="0"/>
              <a:t>回出現</a:t>
            </a:r>
            <a:endParaRPr lang="en-US" altLang="ja-JP" sz="3200" dirty="0"/>
          </a:p>
          <a:p>
            <a:r>
              <a:rPr kumimoji="1" lang="en-US" altLang="ja-JP" sz="3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 dirty="0"/>
              <a:t>直前のパターンが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回以上繰り返す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8958171-3071-6549-B9D3-FEBAFADFA569}"/>
              </a:ext>
            </a:extLst>
          </p:cNvPr>
          <p:cNvSpPr/>
          <p:nvPr/>
        </p:nvSpPr>
        <p:spPr>
          <a:xfrm>
            <a:off x="223242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9AE39F-9EBA-A34F-A62B-F54D6648E78D}"/>
              </a:ext>
            </a:extLst>
          </p:cNvPr>
          <p:cNvSpPr/>
          <p:nvPr/>
        </p:nvSpPr>
        <p:spPr>
          <a:xfrm>
            <a:off x="223242" y="4385523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003A122-BCCC-654C-A459-BAD66E98837B}"/>
              </a:ext>
            </a:extLst>
          </p:cNvPr>
          <p:cNvSpPr/>
          <p:nvPr/>
        </p:nvSpPr>
        <p:spPr>
          <a:xfrm>
            <a:off x="3533723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.?bc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C0852A-DB2C-A749-9881-272434967C83}"/>
              </a:ext>
            </a:extLst>
          </p:cNvPr>
          <p:cNvSpPr/>
          <p:nvPr/>
        </p:nvSpPr>
        <p:spPr>
          <a:xfrm>
            <a:off x="6660232" y="3378758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.+bc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99EFA98-BC62-DF42-A9E1-FA2DC22E3734}"/>
              </a:ext>
            </a:extLst>
          </p:cNvPr>
          <p:cNvSpPr/>
          <p:nvPr/>
        </p:nvSpPr>
        <p:spPr>
          <a:xfrm>
            <a:off x="3533723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</a:p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EB40B6B-0AD6-434B-9981-C4463509AFAE}"/>
              </a:ext>
            </a:extLst>
          </p:cNvPr>
          <p:cNvSpPr/>
          <p:nvPr/>
        </p:nvSpPr>
        <p:spPr>
          <a:xfrm>
            <a:off x="6660232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7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566AD8B-943D-3A4C-9A3B-D6A26F2F3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正規表現の例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164E24A-E562-214C-A9AD-C1C1F62D98AC}"/>
              </a:ext>
            </a:extLst>
          </p:cNvPr>
          <p:cNvSpPr/>
          <p:nvPr/>
        </p:nvSpPr>
        <p:spPr>
          <a:xfrm>
            <a:off x="539552" y="2708920"/>
            <a:ext cx="53285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*?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FA18F1-65A7-EA42-AA9F-A04B0B35A0CF}"/>
              </a:ext>
            </a:extLst>
          </p:cNvPr>
          <p:cNvSpPr txBox="1"/>
          <p:nvPr/>
        </p:nvSpPr>
        <p:spPr>
          <a:xfrm>
            <a:off x="179512" y="119675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先程のコマンドの意味は？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ECC0F0-1075-694D-828E-BA2D6D07BAC9}"/>
              </a:ext>
            </a:extLst>
          </p:cNvPr>
          <p:cNvSpPr txBox="1"/>
          <p:nvPr/>
        </p:nvSpPr>
        <p:spPr>
          <a:xfrm>
            <a:off x="539552" y="1916832"/>
            <a:ext cx="810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re.sub(r'</a:t>
            </a:r>
            <a:r>
              <a:rPr kumimoji="1" lang="ja-JP" altLang="en-US" sz="2800" dirty="0">
                <a:solidFill>
                  <a:srgbClr val="FF0000"/>
                </a:solidFill>
              </a:rPr>
              <a:t>正規表現</a:t>
            </a:r>
            <a:r>
              <a:rPr kumimoji="1" lang="en-US" altLang="ja-JP" sz="2800" dirty="0"/>
              <a:t>', '</a:t>
            </a:r>
            <a:r>
              <a:rPr kumimoji="1" lang="ja-JP" altLang="en-US" sz="2800" dirty="0">
                <a:solidFill>
                  <a:srgbClr val="011893"/>
                </a:solidFill>
              </a:rPr>
              <a:t>置き換える文字列</a:t>
            </a:r>
            <a:r>
              <a:rPr kumimoji="1" lang="en-US" altLang="ja-JP" sz="2800" dirty="0"/>
              <a:t>', </a:t>
            </a:r>
            <a:r>
              <a:rPr kumimoji="1" lang="ja-JP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元の文字列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DA89398-DA82-7944-BFAD-CABFDE12FE52}"/>
              </a:ext>
            </a:extLst>
          </p:cNvPr>
          <p:cNvSpPr/>
          <p:nvPr/>
        </p:nvSpPr>
        <p:spPr>
          <a:xfrm>
            <a:off x="539552" y="3451647"/>
            <a:ext cx="2332690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44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 dirty="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2EFD302B-5F64-0D48-AD2C-4E895D5F3E66}"/>
              </a:ext>
            </a:extLst>
          </p:cNvPr>
          <p:cNvSpPr/>
          <p:nvPr/>
        </p:nvSpPr>
        <p:spPr>
          <a:xfrm>
            <a:off x="971600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2DB1534-2B49-CE4F-9111-2F4E4D9B91CA}"/>
              </a:ext>
            </a:extLst>
          </p:cNvPr>
          <p:cNvSpPr/>
          <p:nvPr/>
        </p:nvSpPr>
        <p:spPr>
          <a:xfrm>
            <a:off x="125963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D2B70291-77DC-FC46-A3AD-4681B53C9EF9}"/>
              </a:ext>
            </a:extLst>
          </p:cNvPr>
          <p:cNvSpPr/>
          <p:nvPr/>
        </p:nvSpPr>
        <p:spPr>
          <a:xfrm>
            <a:off x="161967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C129676E-CAAD-404A-9859-6D26886069A7}"/>
              </a:ext>
            </a:extLst>
          </p:cNvPr>
          <p:cNvSpPr/>
          <p:nvPr/>
        </p:nvSpPr>
        <p:spPr>
          <a:xfrm>
            <a:off x="197971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BB682D33-29D3-6F48-ABF3-0E93594B86C1}"/>
              </a:ext>
            </a:extLst>
          </p:cNvPr>
          <p:cNvSpPr/>
          <p:nvPr/>
        </p:nvSpPr>
        <p:spPr>
          <a:xfrm>
            <a:off x="2267744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A79FA5-C143-8C46-A390-EA6716313D8C}"/>
              </a:ext>
            </a:extLst>
          </p:cNvPr>
          <p:cNvSpPr/>
          <p:nvPr/>
        </p:nvSpPr>
        <p:spPr>
          <a:xfrm>
            <a:off x="3923928" y="414908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《で始まり</a:t>
            </a:r>
            <a:endParaRPr lang="en-US" altLang="ja-JP" sz="24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788ED0E-3D54-1D40-8B54-4F9354ADE0E4}"/>
              </a:ext>
            </a:extLst>
          </p:cNvPr>
          <p:cNvSpPr/>
          <p:nvPr/>
        </p:nvSpPr>
        <p:spPr>
          <a:xfrm>
            <a:off x="3923928" y="45991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何か文字が</a:t>
            </a:r>
            <a:endParaRPr lang="en-US" altLang="ja-JP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45432E-AFA9-C24F-B158-2A0F8269C469}"/>
              </a:ext>
            </a:extLst>
          </p:cNvPr>
          <p:cNvSpPr/>
          <p:nvPr/>
        </p:nvSpPr>
        <p:spPr>
          <a:xfrm>
            <a:off x="3923928" y="5121188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0</a:t>
            </a:r>
            <a:r>
              <a:rPr lang="ja-JP" altLang="en-US" sz="2400" dirty="0"/>
              <a:t>文字以上あるような文字列で</a:t>
            </a:r>
            <a:endParaRPr lang="en-US" altLang="ja-JP" sz="24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24F083B-916B-374B-A674-ABBEA0F50C4F}"/>
              </a:ext>
            </a:extLst>
          </p:cNvPr>
          <p:cNvSpPr/>
          <p:nvPr/>
        </p:nvSpPr>
        <p:spPr>
          <a:xfrm>
            <a:off x="3923928" y="564324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最短マッチで</a:t>
            </a:r>
            <a:endParaRPr lang="en-US" altLang="ja-JP" sz="24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C2EE920-806E-EA4F-903A-AC9C7A53D1EB}"/>
              </a:ext>
            </a:extLst>
          </p:cNvPr>
          <p:cNvSpPr/>
          <p:nvPr/>
        </p:nvSpPr>
        <p:spPr>
          <a:xfrm>
            <a:off x="3923928" y="61653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》で終わる</a:t>
            </a:r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C325B26-4848-BB48-8FB2-9BE20AA838B2}"/>
              </a:ext>
            </a:extLst>
          </p:cNvPr>
          <p:cNvCxnSpPr>
            <a:cxnSpLocks/>
            <a:stCxn id="15" idx="4"/>
            <a:endCxn id="20" idx="1"/>
          </p:cNvCxnSpPr>
          <p:nvPr/>
        </p:nvCxnSpPr>
        <p:spPr>
          <a:xfrm rot="16200000" flipH="1">
            <a:off x="2440360" y="2896344"/>
            <a:ext cx="86817" cy="288032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D090039-1393-4840-A775-DA7508602777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 rot="16200000" flipH="1">
            <a:off x="2359351" y="3265385"/>
            <a:ext cx="536867" cy="259228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2622DDB5-E2C8-2344-8BF0-305212FA7CA7}"/>
              </a:ext>
            </a:extLst>
          </p:cNvPr>
          <p:cNvCxnSpPr>
            <a:stCxn id="17" idx="4"/>
            <a:endCxn id="22" idx="1"/>
          </p:cNvCxnSpPr>
          <p:nvPr/>
        </p:nvCxnSpPr>
        <p:spPr>
          <a:xfrm rot="16200000" flipH="1">
            <a:off x="2278342" y="3706434"/>
            <a:ext cx="1058925" cy="223224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45723454-E7C7-A74C-8D90-520A15A1E685}"/>
              </a:ext>
            </a:extLst>
          </p:cNvPr>
          <p:cNvCxnSpPr>
            <a:stCxn id="18" idx="4"/>
            <a:endCxn id="23" idx="1"/>
          </p:cNvCxnSpPr>
          <p:nvPr/>
        </p:nvCxnSpPr>
        <p:spPr>
          <a:xfrm rot="16200000" flipH="1">
            <a:off x="2197333" y="4147483"/>
            <a:ext cx="1580983" cy="187220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3B1B5217-4B29-E14B-BE55-6FFF7B0E9741}"/>
              </a:ext>
            </a:extLst>
          </p:cNvPr>
          <p:cNvCxnSpPr>
            <a:stCxn id="19" idx="4"/>
            <a:endCxn id="24" idx="1"/>
          </p:cNvCxnSpPr>
          <p:nvPr/>
        </p:nvCxnSpPr>
        <p:spPr>
          <a:xfrm rot="16200000" flipH="1">
            <a:off x="2080320" y="4552528"/>
            <a:ext cx="2103041" cy="15841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02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BE57F1-5C10-4140-A33C-906C6FC95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正規表現のまとめ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93A5BA-FFFE-6A4B-946C-ABC594171D91}"/>
              </a:ext>
            </a:extLst>
          </p:cNvPr>
          <p:cNvSpPr txBox="1"/>
          <p:nvPr/>
        </p:nvSpPr>
        <p:spPr>
          <a:xfrm>
            <a:off x="395536" y="980728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メタ文字を使って</a:t>
            </a:r>
            <a:r>
              <a:rPr kumimoji="1" lang="ja-JP" altLang="en-US" sz="3200" dirty="0">
                <a:solidFill>
                  <a:srgbClr val="FF0000"/>
                </a:solidFill>
              </a:rPr>
              <a:t>パターン</a:t>
            </a:r>
            <a:r>
              <a:rPr kumimoji="1" lang="ja-JP" altLang="en-US" sz="3200" dirty="0"/>
              <a:t>を表現し、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パターン</a:t>
            </a:r>
            <a:r>
              <a:rPr kumimoji="1" lang="ja-JP" altLang="en-US" sz="3200" dirty="0"/>
              <a:t>に</a:t>
            </a:r>
            <a:r>
              <a:rPr kumimoji="1" lang="ja-JP" altLang="en-US" sz="3200" dirty="0">
                <a:solidFill>
                  <a:srgbClr val="FF0000"/>
                </a:solidFill>
              </a:rPr>
              <a:t>マッチ</a:t>
            </a:r>
            <a:r>
              <a:rPr kumimoji="1" lang="ja-JP" altLang="en-US" sz="3200" dirty="0"/>
              <a:t>する文字列集合を表現する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55EDDF-965D-4A4A-BD8A-B76F6D7B876B}"/>
              </a:ext>
            </a:extLst>
          </p:cNvPr>
          <p:cNvSpPr txBox="1"/>
          <p:nvPr/>
        </p:nvSpPr>
        <p:spPr>
          <a:xfrm>
            <a:off x="107504" y="24928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正規表現の利用例</a:t>
            </a:r>
            <a:endParaRPr kumimoji="1" lang="ja-JP" altLang="en-US" sz="3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188EC0-4A0C-6D4F-9B19-7E2364468CC7}"/>
              </a:ext>
            </a:extLst>
          </p:cNvPr>
          <p:cNvSpPr txBox="1"/>
          <p:nvPr/>
        </p:nvSpPr>
        <p:spPr>
          <a:xfrm>
            <a:off x="539552" y="328498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より複雑な文字列検索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6A0FF2-4A23-A142-9C21-B3884A430871}"/>
              </a:ext>
            </a:extLst>
          </p:cNvPr>
          <p:cNvSpPr txBox="1"/>
          <p:nvPr/>
        </p:nvSpPr>
        <p:spPr>
          <a:xfrm>
            <a:off x="467544" y="472514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より複雑な文字列置換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D3B5B5-E3CA-E14D-9AF5-FC683330D25A}"/>
              </a:ext>
            </a:extLst>
          </p:cNvPr>
          <p:cNvSpPr txBox="1"/>
          <p:nvPr/>
        </p:nvSpPr>
        <p:spPr>
          <a:xfrm>
            <a:off x="971600" y="5229200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2020</a:t>
            </a:r>
            <a:r>
              <a:rPr lang="ja-JP" altLang="en-US" sz="2400" dirty="0"/>
              <a:t>年→令和</a:t>
            </a:r>
            <a:r>
              <a:rPr lang="en-US" altLang="ja-JP" sz="2400" dirty="0"/>
              <a:t>2</a:t>
            </a:r>
            <a:r>
              <a:rPr lang="ja-JP" altLang="en-US" sz="2400" dirty="0"/>
              <a:t>年」みたいに西暦を和暦に変換したい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2E8F9B-18EB-0842-B166-D98507D5C91A}"/>
              </a:ext>
            </a:extLst>
          </p:cNvPr>
          <p:cNvSpPr txBox="1"/>
          <p:nvPr/>
        </p:nvSpPr>
        <p:spPr>
          <a:xfrm>
            <a:off x="1043608" y="3933056"/>
            <a:ext cx="6695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「</a:t>
            </a:r>
            <a:r>
              <a:rPr lang="en-US" altLang="ja-JP" sz="2400" dirty="0"/>
              <a:t>TODO:</a:t>
            </a:r>
            <a:r>
              <a:rPr lang="ja-JP" altLang="en-US" sz="2400" dirty="0"/>
              <a:t>コメント」のコメントだけ抽出したい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E57478E-50F4-DF4F-B589-C720239D1A87}"/>
              </a:ext>
            </a:extLst>
          </p:cNvPr>
          <p:cNvSpPr txBox="1"/>
          <p:nvPr/>
        </p:nvSpPr>
        <p:spPr>
          <a:xfrm>
            <a:off x="971600" y="602128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人生に必須ではない</a:t>
            </a:r>
            <a:r>
              <a:rPr kumimoji="1" lang="ja-JP" altLang="en-US" sz="2800" dirty="0" smtClean="0"/>
              <a:t>が、知って</a:t>
            </a:r>
            <a:r>
              <a:rPr kumimoji="1" lang="ja-JP" altLang="en-US" sz="2800" dirty="0"/>
              <a:t>いると便利</a:t>
            </a:r>
          </a:p>
        </p:txBody>
      </p:sp>
    </p:spTree>
    <p:extLst>
      <p:ext uri="{BB962C8B-B14F-4D97-AF65-F5344CB8AC3E}">
        <p14:creationId xmlns:p14="http://schemas.microsoft.com/office/powerpoint/2010/main" val="150321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D6CD87-D60E-F647-8451-C00E35317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3C4BC8F-B7A8-7245-B9E6-AA74AEF0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AF5A8D-4580-FE43-9BCB-7BDF77E4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28800"/>
            <a:ext cx="1728192" cy="17281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6AAC31-EF5E-0649-A3FF-863D75A7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429000"/>
            <a:ext cx="3251200" cy="3251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E5B180B-B787-624D-8A5D-39B41467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628800"/>
            <a:ext cx="1728192" cy="17281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1FF1D5-6292-AF49-9C40-855E3283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1628800"/>
            <a:ext cx="1728192" cy="172819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5CCAA0-AB72-D044-9476-68F6FC14E402}"/>
              </a:ext>
            </a:extLst>
          </p:cNvPr>
          <p:cNvSpPr/>
          <p:nvPr/>
        </p:nvSpPr>
        <p:spPr>
          <a:xfrm>
            <a:off x="323528" y="1052736"/>
            <a:ext cx="8424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50" b="0">
                <a:effectLst/>
                <a:latin typeface="Courier New" panose="02070309020205020404" pitchFamily="49" charset="0"/>
              </a:rPr>
              <a:t>b = [(1,0), (0.5, sqrt(3.0)/2), (0.5, -sqrt(3.0)/2), (-0.5, -sqrt(3.0)/2), (-0.5, sqrt(3.0)/2), (2,0)] </a:t>
            </a:r>
            <a:endParaRPr lang="en" altLang="ja-JP" sz="1050"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C5BC93-4C81-8048-89ED-F495F1A352ED}"/>
              </a:ext>
            </a:extLst>
          </p:cNvPr>
          <p:cNvSpPr txBox="1"/>
          <p:nvPr/>
        </p:nvSpPr>
        <p:spPr>
          <a:xfrm>
            <a:off x="323528" y="537321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</a:t>
            </a:r>
            <a:r>
              <a:rPr lang="en-US" altLang="ja-JP" dirty="0"/>
              <a:t>N</a:t>
            </a:r>
            <a:r>
              <a:rPr lang="ja-JP" altLang="en-US" dirty="0"/>
              <a:t>が増える過程が面白い</a:t>
            </a:r>
            <a:endParaRPr kumimoji="1" lang="ja-JP" altLang="en-US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ABD1F5EC-7F70-5B49-968A-415C9791A81F}"/>
              </a:ext>
            </a:extLst>
          </p:cNvPr>
          <p:cNvSpPr/>
          <p:nvPr/>
        </p:nvSpPr>
        <p:spPr>
          <a:xfrm rot="1800000">
            <a:off x="3660014" y="4329400"/>
            <a:ext cx="804920" cy="3121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7765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形態素解析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1052736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形態素解析とは、</a:t>
            </a:r>
            <a:r>
              <a:rPr lang="ja-JP" altLang="en-US" sz="3600" dirty="0" smtClean="0"/>
              <a:t>与えられた文章を</a:t>
            </a:r>
            <a:r>
              <a:rPr kumimoji="1" lang="ja-JP" altLang="en-US" sz="3600" dirty="0" smtClean="0"/>
              <a:t>意味を持つ言葉の最小単位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形態素</a:t>
            </a:r>
            <a:r>
              <a:rPr kumimoji="1" lang="en-US" altLang="ja-JP" sz="3600" dirty="0" smtClean="0"/>
              <a:t>)</a:t>
            </a:r>
            <a:r>
              <a:rPr kumimoji="1" lang="ja-JP" altLang="en-US" sz="3600" dirty="0" smtClean="0"/>
              <a:t>に分解すること </a:t>
            </a:r>
            <a:r>
              <a:rPr kumimoji="1" lang="en-US" altLang="ja-JP" sz="3600" dirty="0" smtClean="0"/>
              <a:t>(</a:t>
            </a:r>
            <a:r>
              <a:rPr kumimoji="1" lang="ja-JP" altLang="en-US" sz="3600" dirty="0" smtClean="0"/>
              <a:t>品詞分解</a:t>
            </a:r>
            <a:r>
              <a:rPr kumimoji="1" lang="en-US" altLang="ja-JP" sz="3600" dirty="0" smtClean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95736" y="3140968"/>
            <a:ext cx="4840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dirty="0" smtClean="0"/>
              <a:t>My name is Taro.</a:t>
            </a:r>
            <a:endParaRPr kumimoji="1" lang="ja-JP" altLang="en-US" sz="5400" dirty="0"/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2195736" y="407707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979712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所有限定詞</a:t>
            </a:r>
            <a:endParaRPr lang="en-US" altLang="ja-JP" dirty="0" smtClean="0"/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3347864" y="4077072"/>
            <a:ext cx="144016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491880" y="414908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一般</a:t>
            </a:r>
            <a:r>
              <a:rPr lang="ja-JP" altLang="en-US" dirty="0"/>
              <a:t>名詞</a:t>
            </a:r>
            <a:endParaRPr lang="en-US" altLang="ja-JP" dirty="0" smtClean="0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4932040" y="4077072"/>
            <a:ext cx="50405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788024" y="414908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be</a:t>
            </a:r>
            <a:r>
              <a:rPr lang="ja-JP" altLang="en-US" dirty="0" smtClean="0"/>
              <a:t>動詞</a:t>
            </a:r>
            <a:endParaRPr lang="en-US" altLang="ja-JP" dirty="0" smtClean="0"/>
          </a:p>
          <a:p>
            <a:r>
              <a:rPr lang="ja-JP" altLang="en-US" dirty="0" smtClean="0"/>
              <a:t>三人称</a:t>
            </a:r>
            <a:r>
              <a:rPr lang="ja-JP" altLang="en-US" dirty="0"/>
              <a:t>単数</a:t>
            </a:r>
            <a:endParaRPr lang="en-US" altLang="ja-JP" dirty="0" smtClean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5724128" y="4077072"/>
            <a:ext cx="122413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796136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固有</a:t>
            </a:r>
            <a:r>
              <a:rPr lang="ja-JP" altLang="en-US" dirty="0"/>
              <a:t>名詞</a:t>
            </a:r>
            <a:endParaRPr lang="en-US" altLang="ja-JP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31640" y="566124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英語の場合、単語の分解はしなくてよい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0405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形態素解析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5656" y="1403484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/>
              <a:t>私の名前は太郎です</a:t>
            </a:r>
            <a:endParaRPr kumimoji="1" lang="ja-JP" altLang="en-US" sz="5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5536" y="2771636"/>
            <a:ext cx="834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/>
              <a:t>私  の  名前  は  太郎  です</a:t>
            </a:r>
            <a:endParaRPr kumimoji="1" lang="ja-JP" altLang="en-US" sz="5400" dirty="0"/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395536" y="363573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82469" y="3707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代名詞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1488723" y="3635732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549405" y="3707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助詞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2627784" y="3626440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699792" y="36984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一般</a:t>
            </a:r>
            <a:r>
              <a:rPr lang="ja-JP" altLang="en-US" dirty="0"/>
              <a:t>名詞</a:t>
            </a:r>
            <a:endParaRPr kumimoji="1" lang="ja-JP" altLang="en-US" dirty="0"/>
          </a:p>
        </p:txBody>
      </p:sp>
      <p:cxnSp>
        <p:nvCxnSpPr>
          <p:cNvPr id="16" name="直線コネクタ 15"/>
          <p:cNvCxnSpPr/>
          <p:nvPr/>
        </p:nvCxnSpPr>
        <p:spPr>
          <a:xfrm flipH="1">
            <a:off x="4283968" y="362644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355976" y="36984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助詞</a:t>
            </a:r>
            <a:endParaRPr kumimoji="1" lang="ja-JP" altLang="en-US" dirty="0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5436096" y="3635732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508104" y="37077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固有</a:t>
            </a:r>
            <a:r>
              <a:rPr lang="ja-JP" altLang="en-US" dirty="0" smtClean="0"/>
              <a:t>名詞</a:t>
            </a:r>
            <a:endParaRPr kumimoji="1" lang="ja-JP" altLang="en-US" dirty="0"/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236296" y="3626440"/>
            <a:ext cx="12961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439253" y="36984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助動詞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71600" y="566124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日本語は単語の切れ目から探す必要がある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385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1-1</a:t>
            </a:r>
            <a:r>
              <a:rPr lang="ja-JP" altLang="en-US" dirty="0" smtClean="0"/>
              <a:t>：</a:t>
            </a:r>
            <a:r>
              <a:rPr lang="en-US" altLang="ja-JP" dirty="0" err="1" smtClean="0"/>
              <a:t>MeCab</a:t>
            </a:r>
            <a:r>
              <a:rPr lang="ja-JP" altLang="en-US" dirty="0" smtClean="0"/>
              <a:t>の動作テスト 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3528" y="1484784"/>
            <a:ext cx="836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形態素解析ライブラリ「</a:t>
            </a:r>
            <a:r>
              <a:rPr lang="en-US" altLang="ja-JP" sz="2000" dirty="0" err="1" smtClean="0"/>
              <a:t>MeCab</a:t>
            </a:r>
            <a:r>
              <a:rPr lang="ja-JP" altLang="en-US" sz="2000" dirty="0" smtClean="0"/>
              <a:t>」をインストールし、形態素解析を行う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3068960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/>
              <a:t>すももも</a:t>
            </a:r>
            <a:r>
              <a:rPr lang="ja-JP" altLang="en-US" sz="4800" dirty="0"/>
              <a:t>ももももものうち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79559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1-2</a:t>
            </a:r>
            <a:r>
              <a:rPr lang="ja-JP" altLang="en-US" dirty="0"/>
              <a:t>：青空文庫からのデータ取得</a:t>
            </a:r>
            <a:endParaRPr kumimoji="1" lang="ja-JP" altLang="en-US" dirty="0"/>
          </a:p>
        </p:txBody>
      </p:sp>
      <p:pic>
        <p:nvPicPr>
          <p:cNvPr id="1026" name="Picture 2" descr="https://www.aozora.gr.jp/images/top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4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2.bp.blogspot.com/-2lM3pkvZugg/WxvJ9Poe5eI/AAAAAAABMlw/8qMZBM4z2qU2f_BZHyLWEdDGtAUaYyDXgCLcBGAs/s180/file_icon_text_z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864096" cy="100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>
            <a:off x="3923928" y="2132856"/>
            <a:ext cx="504056" cy="40324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1268760"/>
            <a:ext cx="821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1. </a:t>
            </a:r>
            <a:r>
              <a:rPr lang="ja-JP" altLang="en-US" sz="2400" dirty="0" smtClean="0"/>
              <a:t>青空文庫から</a:t>
            </a:r>
            <a:r>
              <a:rPr lang="en-US" altLang="ja-JP" sz="2400" dirty="0" smtClean="0"/>
              <a:t>URL</a:t>
            </a:r>
            <a:r>
              <a:rPr lang="ja-JP" altLang="en-US" sz="2400" dirty="0" smtClean="0"/>
              <a:t>を指定して</a:t>
            </a:r>
            <a:r>
              <a:rPr lang="en-US" altLang="ja-JP" sz="2400" dirty="0" smtClean="0"/>
              <a:t>ZIP</a:t>
            </a:r>
            <a:r>
              <a:rPr lang="ja-JP" altLang="en-US" sz="2400" dirty="0" smtClean="0"/>
              <a:t>ファイルをダウンロード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852936"/>
            <a:ext cx="601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2. ZIP</a:t>
            </a:r>
            <a:r>
              <a:rPr lang="ja-JP" altLang="en-US" sz="2400" dirty="0" smtClean="0"/>
              <a:t>を展開し、不要な情報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ルビ等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を削除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528" y="4869160"/>
            <a:ext cx="661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形態素解析により、出現頻度トップ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を表示</a:t>
            </a:r>
            <a:endParaRPr kumimoji="1" lang="ja-JP" altLang="en-US" sz="2400" dirty="0"/>
          </a:p>
        </p:txBody>
      </p:sp>
      <p:pic>
        <p:nvPicPr>
          <p:cNvPr id="1030" name="Picture 6" descr="盆栽を剪定しているおじさん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51" y="3501008"/>
            <a:ext cx="1248073" cy="12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データ分析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51" y="5373216"/>
            <a:ext cx="1248073" cy="138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lang="en-US" altLang="ja-JP" dirty="0" smtClean="0"/>
              <a:t>2</a:t>
            </a:r>
            <a:r>
              <a:rPr lang="ja-JP" altLang="en-US" dirty="0" smtClean="0"/>
              <a:t>：ワードクラウド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80928"/>
            <a:ext cx="5742384" cy="382825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39552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青空文庫から取得したデータでワードクラウドを作成する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35696" y="2132856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ワードクラウドの例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本講義</a:t>
            </a:r>
            <a:r>
              <a:rPr lang="ja-JP" altLang="en-US" sz="2800" dirty="0"/>
              <a:t>ノート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616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CA8075-EA8E-6D4E-BAD8-D247C9A8D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C23C73A-B707-7F49-AA0C-6C907265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2417688" cy="241768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8604110-5604-484A-8CC8-34051D9A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5064"/>
            <a:ext cx="2417688" cy="2417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8FBA1B-D773-E34E-8962-F5D77EC11C8E}"/>
              </a:ext>
            </a:extLst>
          </p:cNvPr>
          <p:cNvSpPr/>
          <p:nvPr/>
        </p:nvSpPr>
        <p:spPr>
          <a:xfrm>
            <a:off x="971600" y="1052736"/>
            <a:ext cx="27363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 b = [(1,0),(-0.5,0.5),(1,0),</a:t>
            </a:r>
          </a:p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(-0.5,-0.5),(1,0)] </a:t>
            </a:r>
            <a:endParaRPr lang="en" altLang="ja-JP" sz="1100"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7B1B8D-95BA-7F46-880C-34735688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5064"/>
            <a:ext cx="2448272" cy="2448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52ED22-77B2-864C-AC23-FBD0B7A3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484784"/>
            <a:ext cx="2448272" cy="24482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E3184A-E648-A945-9BFB-FBE5FE7C2185}"/>
              </a:ext>
            </a:extLst>
          </p:cNvPr>
          <p:cNvSpPr/>
          <p:nvPr/>
        </p:nvSpPr>
        <p:spPr>
          <a:xfrm>
            <a:off x="5004048" y="1052736"/>
            <a:ext cx="3384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,-sqrt(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48B90E-9F0F-7941-BCD3-82C134C83109}"/>
              </a:ext>
            </a:extLst>
          </p:cNvPr>
          <p:cNvSpPr txBox="1"/>
          <p:nvPr/>
        </p:nvSpPr>
        <p:spPr>
          <a:xfrm>
            <a:off x="899592" y="648866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寸評：ほぼ同じ形から、逆の形があらわれるのが興味深い</a:t>
            </a:r>
            <a:endParaRPr kumimoji="1" lang="ja-JP" altLang="en-US" dirty="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CDE28B-0490-8645-BEFD-680A7E88F899}"/>
              </a:ext>
            </a:extLst>
          </p:cNvPr>
          <p:cNvSpPr/>
          <p:nvPr/>
        </p:nvSpPr>
        <p:spPr>
          <a:xfrm rot="5400000">
            <a:off x="201571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EF0D7BC5-8925-8247-A6C8-1DEB12DB0EB4}"/>
              </a:ext>
            </a:extLst>
          </p:cNvPr>
          <p:cNvSpPr/>
          <p:nvPr/>
        </p:nvSpPr>
        <p:spPr>
          <a:xfrm rot="5400000">
            <a:off x="633619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3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A0B72E-8D13-D141-A96E-B65472E553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A11C27-EA5E-CD49-BF3B-C901811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30519D-3B06-CB43-BC11-6EAC47DB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2C869C-1B08-1B43-B1C6-57989DB7BC59}"/>
              </a:ext>
            </a:extLst>
          </p:cNvPr>
          <p:cNvSpPr txBox="1"/>
          <p:nvPr/>
        </p:nvSpPr>
        <p:spPr>
          <a:xfrm>
            <a:off x="2627784" y="1412776"/>
            <a:ext cx="347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b=[(1, 0), (0, -1), (1, 2), (0, -1), (1, 0)]</a:t>
            </a:r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E6D58-AC84-FC45-9AF4-7ED389733194}"/>
              </a:ext>
            </a:extLst>
          </p:cNvPr>
          <p:cNvSpPr txBox="1"/>
          <p:nvPr/>
        </p:nvSpPr>
        <p:spPr>
          <a:xfrm>
            <a:off x="2843808" y="587727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寸評：線香花火のようで良い</a:t>
            </a:r>
            <a:endParaRPr kumimoji="1" lang="ja-JP" altLang="en-US" dirty="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5828759-EDD4-8F41-9728-AFDDE20937D0}"/>
              </a:ext>
            </a:extLst>
          </p:cNvPr>
          <p:cNvSpPr/>
          <p:nvPr/>
        </p:nvSpPr>
        <p:spPr>
          <a:xfrm>
            <a:off x="4211960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739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72B3AD-7145-AD40-A5AC-A07F0DEF1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5353F17-560C-7D4D-9E4B-D68063C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C137C8-38ED-B64A-A830-F764CE398357}"/>
              </a:ext>
            </a:extLst>
          </p:cNvPr>
          <p:cNvSpPr/>
          <p:nvPr/>
        </p:nvSpPr>
        <p:spPr>
          <a:xfrm>
            <a:off x="971600" y="112474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),</a:t>
            </a:r>
          </a:p>
          <a:p>
            <a:r>
              <a:rPr lang="en" altLang="ja-JP">
                <a:latin typeface="Courier New" panose="02070309020205020404" pitchFamily="49" charset="0"/>
              </a:rPr>
              <a:t>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E4DC2A-6DE4-F146-BCB2-18ECB694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204864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2878AA-BB72-7F41-9481-D7DF9B9E3255}"/>
              </a:ext>
            </a:extLst>
          </p:cNvPr>
          <p:cNvSpPr txBox="1"/>
          <p:nvPr/>
        </p:nvSpPr>
        <p:spPr>
          <a:xfrm>
            <a:off x="971600" y="5877272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寸評：折れ線だけでなく、直線を使うところにオリジナリティを感じた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12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06DB38-0A79-8441-9728-34ACE1861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E072AB-AD8C-354D-B4E7-6030568F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F40BDC-279C-F441-BCA8-4FC6F0B5B952}"/>
              </a:ext>
            </a:extLst>
          </p:cNvPr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b=[(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0EA890-E0BF-F849-8C0F-C44A62DC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060848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B4F9EF-302B-9B4A-9FCA-B8CB883F781B}"/>
              </a:ext>
            </a:extLst>
          </p:cNvPr>
          <p:cNvSpPr txBox="1"/>
          <p:nvPr/>
        </p:nvSpPr>
        <p:spPr>
          <a:xfrm>
            <a:off x="971600" y="587727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寸評：あえて左右非対称な形を持ってきたところに工夫を感じる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277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3E1ACE-0C3E-C04B-AFB8-3E95277AF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1B4532-1234-8B4F-8AD5-E72AFE71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9B2C90-B9F7-5440-8BA4-7962B32E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44824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20E2DD-B803-4E4A-BEB2-8BFB26E7D8A7}"/>
              </a:ext>
            </a:extLst>
          </p:cNvPr>
          <p:cNvSpPr/>
          <p:nvPr/>
        </p:nvSpPr>
        <p:spPr>
          <a:xfrm>
            <a:off x="539552" y="1124744"/>
            <a:ext cx="770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0A7FC8-F76A-3248-8D01-7C64C282CEEE}"/>
              </a:ext>
            </a:extLst>
          </p:cNvPr>
          <p:cNvSpPr txBox="1"/>
          <p:nvPr/>
        </p:nvSpPr>
        <p:spPr>
          <a:xfrm>
            <a:off x="2483768" y="58052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寸評：努力賞。なんと要素数は</a:t>
            </a:r>
            <a:r>
              <a:rPr lang="en-US" altLang="ja-JP" dirty="0"/>
              <a:t>16</a:t>
            </a:r>
            <a:r>
              <a:rPr lang="ja-JP" altLang="en-US" dirty="0"/>
              <a:t>個！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539229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3258</TotalTime>
  <Words>1952</Words>
  <Application>Microsoft Office PowerPoint</Application>
  <PresentationFormat>画面に合わせる (4:3)</PresentationFormat>
  <Paragraphs>451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5" baseType="lpstr">
      <vt:lpstr>HGｺﾞｼｯｸE</vt:lpstr>
      <vt:lpstr>Menlo</vt:lpstr>
      <vt:lpstr>Monaco</vt:lpstr>
      <vt:lpstr>ＭＳ ゴシック</vt:lpstr>
      <vt:lpstr>ＭＳ ゴシック</vt:lpstr>
      <vt:lpstr>YuKyokasho Medium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728</cp:revision>
  <dcterms:created xsi:type="dcterms:W3CDTF">2019-01-02T05:23:01Z</dcterms:created>
  <dcterms:modified xsi:type="dcterms:W3CDTF">2019-10-27T06:18:29Z</dcterms:modified>
</cp:coreProperties>
</file>